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6" r:id="rId3"/>
    <p:sldId id="267" r:id="rId4"/>
    <p:sldId id="272" r:id="rId5"/>
    <p:sldId id="279" r:id="rId6"/>
    <p:sldId id="277" r:id="rId7"/>
    <p:sldId id="275" r:id="rId8"/>
    <p:sldId id="259" r:id="rId9"/>
    <p:sldId id="268" r:id="rId10"/>
    <p:sldId id="269" r:id="rId11"/>
    <p:sldId id="271" r:id="rId12"/>
    <p:sldId id="273" r:id="rId13"/>
    <p:sldId id="283" r:id="rId14"/>
    <p:sldId id="284" r:id="rId15"/>
    <p:sldId id="287" r:id="rId16"/>
    <p:sldId id="285" r:id="rId17"/>
    <p:sldId id="286" r:id="rId18"/>
    <p:sldId id="281" r:id="rId19"/>
    <p:sldId id="290" r:id="rId20"/>
    <p:sldId id="288" r:id="rId21"/>
    <p:sldId id="291" r:id="rId22"/>
    <p:sldId id="282" r:id="rId23"/>
    <p:sldId id="280" r:id="rId24"/>
    <p:sldId id="292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F8E"/>
    <a:srgbClr val="72A6C0"/>
    <a:srgbClr val="2C5814"/>
    <a:srgbClr val="2E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34" y="5373688"/>
            <a:ext cx="9218084" cy="893762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1134" y="6165850"/>
            <a:ext cx="9218084" cy="503238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83523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8" y="260350"/>
            <a:ext cx="9313333" cy="50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908050"/>
            <a:ext cx="9984316" cy="46799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13184" y="260350"/>
            <a:ext cx="2495549" cy="53276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260350"/>
            <a:ext cx="7285567" cy="5327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07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9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36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8" y="260350"/>
            <a:ext cx="9313333" cy="50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418" y="908050"/>
            <a:ext cx="9984316" cy="4679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4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59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8" y="260350"/>
            <a:ext cx="9313333" cy="50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4418" y="908050"/>
            <a:ext cx="4889500" cy="46799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17117" y="908050"/>
            <a:ext cx="4891616" cy="46799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5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8" y="260350"/>
            <a:ext cx="9313333" cy="50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1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65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11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613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64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f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2.pn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terregeurope.eu/cityzen/" TargetMode="Externa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pa-bgmk.mrrb.bg/en/node/17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-580572" y="804099"/>
            <a:ext cx="5167086" cy="158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7200" dirty="0" smtClean="0">
                <a:latin typeface="Mistral" panose="03090702030407020403" pitchFamily="66" charset="0"/>
              </a:rPr>
              <a:t>     </a:t>
            </a:r>
            <a:r>
              <a:rPr lang="ru-RU" sz="8000" dirty="0" smtClean="0">
                <a:latin typeface="Mistral" panose="03090702030407020403" pitchFamily="66" charset="0"/>
              </a:rPr>
              <a:t>ПОКАНА 5</a:t>
            </a:r>
            <a:endParaRPr lang="en-US" sz="8000" dirty="0">
              <a:latin typeface="Mistral" panose="030907020304070204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1658" y="5805715"/>
            <a:ext cx="5981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5400" b="1" dirty="0" smtClean="0">
                <a:solidFill>
                  <a:srgbClr val="2E782A"/>
                </a:solidFill>
                <a:latin typeface="Mistral" panose="030907020304070204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ДОПУСТИМИ ДЕЙНОСТИ</a:t>
            </a:r>
            <a:endParaRPr lang="uk-UA" sz="5400" b="1" dirty="0">
              <a:solidFill>
                <a:srgbClr val="2E782A"/>
              </a:solidFill>
              <a:latin typeface="Mistral" panose="03090702030407020403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0"/>
            <a:ext cx="4192374" cy="12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980362"/>
            <a:ext cx="9074299" cy="253915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C5814"/>
                </a:solidFill>
              </a:defRPr>
            </a:lvl1pPr>
          </a:lstStyle>
          <a:p>
            <a:pPr marL="0" lvl="1"/>
            <a:r>
              <a:rPr lang="bg-BG" dirty="0">
                <a:solidFill>
                  <a:schemeClr val="tx2"/>
                </a:solidFill>
              </a:rPr>
              <a:t>В проектите с инвестиции в зелена инфраструктура следва да се предвиждат </a:t>
            </a:r>
            <a:r>
              <a:rPr lang="bg-BG" b="1" dirty="0">
                <a:solidFill>
                  <a:schemeClr val="tx2"/>
                </a:solidFill>
              </a:rPr>
              <a:t>само местни неинвазивни растителни видове.</a:t>
            </a:r>
            <a:r>
              <a:rPr lang="bg-BG" dirty="0">
                <a:solidFill>
                  <a:schemeClr val="tx2"/>
                </a:solidFill>
              </a:rPr>
              <a:t> Повече информация може да намерите на следните линкове: </a:t>
            </a:r>
          </a:p>
          <a:p>
            <a:pPr lvl="1"/>
            <a:endParaRPr lang="en-US" sz="1050" dirty="0">
              <a:solidFill>
                <a:schemeClr val="tx2"/>
              </a:solidFill>
            </a:endParaRPr>
          </a:p>
          <a:p>
            <a:r>
              <a:rPr lang="bg-BG" sz="1800" dirty="0">
                <a:solidFill>
                  <a:schemeClr val="tx2"/>
                </a:solidFill>
              </a:rPr>
              <a:t>Списък на инвазивните видове на територията на България:</a:t>
            </a:r>
          </a:p>
          <a:p>
            <a:r>
              <a:rPr lang="en-US" sz="1600" b="0" u="sng" dirty="0">
                <a:solidFill>
                  <a:srgbClr val="0070C0"/>
                </a:solidFill>
              </a:rPr>
              <a:t>https://www.moew.government.bg/bg/priroda/biologichno-raznoobrazie/nemestni-i-invazivni-chujdi-vidove/invazivni-chujdi-vidove</a:t>
            </a:r>
            <a:r>
              <a:rPr lang="en-US" sz="1600" b="0" u="sng" dirty="0" smtClean="0">
                <a:solidFill>
                  <a:srgbClr val="0070C0"/>
                </a:solidFill>
              </a:rPr>
              <a:t>/</a:t>
            </a:r>
            <a:r>
              <a:rPr lang="bg-BG" sz="1600" b="0" u="sng" dirty="0" smtClean="0">
                <a:solidFill>
                  <a:srgbClr val="0070C0"/>
                </a:solidFill>
              </a:rPr>
              <a:t> </a:t>
            </a:r>
            <a:r>
              <a:rPr lang="bg-BG" sz="1600" dirty="0" smtClean="0">
                <a:solidFill>
                  <a:schemeClr val="tx2"/>
                </a:solidFill>
              </a:rPr>
              <a:t>(</a:t>
            </a:r>
            <a:r>
              <a:rPr lang="bg-BG" sz="1600" dirty="0">
                <a:solidFill>
                  <a:schemeClr val="tx2"/>
                </a:solidFill>
              </a:rPr>
              <a:t>МОСВ)</a:t>
            </a:r>
          </a:p>
          <a:p>
            <a:endParaRPr lang="bg-BG" sz="1050" dirty="0">
              <a:solidFill>
                <a:schemeClr val="tx2"/>
              </a:solidFill>
            </a:endParaRPr>
          </a:p>
          <a:p>
            <a:r>
              <a:rPr lang="bg-BG" sz="1800" dirty="0">
                <a:solidFill>
                  <a:schemeClr val="tx2"/>
                </a:solidFill>
              </a:rPr>
              <a:t>Определител на местните видове в България:</a:t>
            </a:r>
          </a:p>
          <a:p>
            <a:r>
              <a:rPr lang="en-US" sz="1600" b="0" u="sng" dirty="0">
                <a:solidFill>
                  <a:srgbClr val="0070C0"/>
                </a:solidFill>
              </a:rPr>
              <a:t>https://</a:t>
            </a:r>
            <a:r>
              <a:rPr lang="en-US" sz="1600" b="0" u="sng" dirty="0" smtClean="0">
                <a:solidFill>
                  <a:srgbClr val="0070C0"/>
                </a:solidFill>
              </a:rPr>
              <a:t>botanica.gallery/wp/archives/21117</a:t>
            </a:r>
            <a:r>
              <a:rPr lang="bg-BG" sz="1600" b="0" u="sng" dirty="0" smtClean="0">
                <a:solidFill>
                  <a:srgbClr val="0070C0"/>
                </a:solidFill>
              </a:rPr>
              <a:t> </a:t>
            </a:r>
            <a:r>
              <a:rPr lang="bg-BG" sz="1600" dirty="0" smtClean="0">
                <a:solidFill>
                  <a:schemeClr val="tx2"/>
                </a:solidFill>
              </a:rPr>
              <a:t>(Аграрен </a:t>
            </a:r>
            <a:r>
              <a:rPr lang="bg-BG" sz="1600" dirty="0">
                <a:solidFill>
                  <a:schemeClr val="tx2"/>
                </a:solidFill>
              </a:rPr>
              <a:t>университет - Пловдив)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0592" y="347219"/>
            <a:ext cx="9153144" cy="508000"/>
          </a:xfrm>
          <a:solidFill>
            <a:srgbClr val="2C5814"/>
          </a:solidFill>
        </p:spPr>
        <p:txBody>
          <a:bodyPr/>
          <a:lstStyle/>
          <a:p>
            <a:pPr algn="ctr"/>
            <a:r>
              <a:rPr lang="bg-BG" sz="2800" dirty="0" smtClean="0"/>
              <a:t>                           </a:t>
            </a:r>
            <a:r>
              <a:rPr lang="en-US" sz="2800" dirty="0" smtClean="0"/>
              <a:t>                 </a:t>
            </a:r>
            <a:r>
              <a:rPr lang="bg-BG" sz="2800" dirty="0" smtClean="0">
                <a:latin typeface="Mistral" panose="03090702030407020403" pitchFamily="66" charset="0"/>
              </a:rPr>
              <a:t>ВНИМАНИЕ !</a:t>
            </a:r>
            <a:endParaRPr lang="en-US" sz="2800" dirty="0">
              <a:latin typeface="Mistral" panose="03090702030407020403" pitchFamily="66" charset="0"/>
            </a:endParaRPr>
          </a:p>
        </p:txBody>
      </p:sp>
      <p:pic>
        <p:nvPicPr>
          <p:cNvPr id="5" name="Picture 4" descr="Защо местните видове растения са най-добрият избор за всеки двор?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05"/>
          <a:stretch/>
        </p:blipFill>
        <p:spPr bwMode="auto">
          <a:xfrm>
            <a:off x="8228393" y="3644662"/>
            <a:ext cx="3296498" cy="304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b="28625"/>
          <a:stretch/>
        </p:blipFill>
        <p:spPr>
          <a:xfrm>
            <a:off x="2450592" y="3644662"/>
            <a:ext cx="5344060" cy="30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986714"/>
            <a:ext cx="9153144" cy="11753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sz="1800" dirty="0">
                <a:solidFill>
                  <a:schemeClr val="tx2"/>
                </a:solidFill>
              </a:rPr>
              <a:t>П</a:t>
            </a:r>
            <a:r>
              <a:rPr lang="en-US" sz="1800" dirty="0" err="1">
                <a:solidFill>
                  <a:schemeClr val="tx2"/>
                </a:solidFill>
              </a:rPr>
              <a:t>роектите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за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зелена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инфраструктура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bg-BG" sz="1800" b="1" dirty="0">
                <a:solidFill>
                  <a:schemeClr val="tx2"/>
                </a:solidFill>
              </a:rPr>
              <a:t>следва да </a:t>
            </a:r>
            <a:r>
              <a:rPr lang="en-US" sz="1800" b="1" dirty="0" err="1">
                <a:solidFill>
                  <a:schemeClr val="tx2"/>
                </a:solidFill>
              </a:rPr>
              <a:t>интегрират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bg-BG" sz="1800" b="1" dirty="0">
                <a:solidFill>
                  <a:schemeClr val="tx2"/>
                </a:solidFill>
              </a:rPr>
              <a:t>природосъобразни </a:t>
            </a:r>
            <a:r>
              <a:rPr lang="en-US" sz="1800" b="1" dirty="0" err="1">
                <a:solidFill>
                  <a:schemeClr val="tx2"/>
                </a:solidFill>
              </a:rPr>
              <a:t>решения</a:t>
            </a:r>
            <a:r>
              <a:rPr lang="bg-BG" sz="1800" b="1" dirty="0">
                <a:solidFill>
                  <a:schemeClr val="tx2"/>
                </a:solidFill>
              </a:rPr>
              <a:t> и </a:t>
            </a:r>
            <a:r>
              <a:rPr lang="bg-BG" sz="1800" b="1" dirty="0" smtClean="0">
                <a:solidFill>
                  <a:schemeClr val="tx2"/>
                </a:solidFill>
              </a:rPr>
              <a:t>само естествени </a:t>
            </a:r>
            <a:r>
              <a:rPr lang="ru-RU" sz="1800" b="1" dirty="0" smtClean="0">
                <a:solidFill>
                  <a:schemeClr val="tx2"/>
                </a:solidFill>
              </a:rPr>
              <a:t>екологично </a:t>
            </a:r>
            <a:r>
              <a:rPr lang="ru-RU" sz="1800" b="1" dirty="0">
                <a:solidFill>
                  <a:schemeClr val="tx2"/>
                </a:solidFill>
              </a:rPr>
              <a:t>чисти материали, като дърво, камък и др.</a:t>
            </a:r>
            <a:r>
              <a:rPr lang="bg-BG" sz="1800" dirty="0" smtClean="0">
                <a:solidFill>
                  <a:schemeClr val="tx2"/>
                </a:solidFill>
              </a:rPr>
              <a:t>, </a:t>
            </a:r>
            <a:r>
              <a:rPr lang="bg-BG" sz="1800" dirty="0">
                <a:solidFill>
                  <a:schemeClr val="tx2"/>
                </a:solidFill>
              </a:rPr>
              <a:t>които </a:t>
            </a:r>
            <a:r>
              <a:rPr lang="ru-RU" sz="1800" dirty="0">
                <a:solidFill>
                  <a:schemeClr val="tx2"/>
                </a:solidFill>
              </a:rPr>
              <a:t>играят ключова роля за създаване на устойчиви, енергийно ефективни и екологични градски пространства.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3"/>
          <a:stretch/>
        </p:blipFill>
        <p:spPr>
          <a:xfrm>
            <a:off x="2450591" y="2322334"/>
            <a:ext cx="3004385" cy="252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6" r="36455" b="466"/>
          <a:stretch/>
        </p:blipFill>
        <p:spPr>
          <a:xfrm>
            <a:off x="8961120" y="2303142"/>
            <a:ext cx="2642616" cy="2539726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450592" y="347219"/>
            <a:ext cx="9153144" cy="508000"/>
          </a:xfrm>
          <a:solidFill>
            <a:srgbClr val="2C5814"/>
          </a:solidFill>
        </p:spPr>
        <p:txBody>
          <a:bodyPr/>
          <a:lstStyle/>
          <a:p>
            <a:pPr algn="ctr"/>
            <a:r>
              <a:rPr lang="bg-BG" sz="2800" dirty="0" smtClean="0"/>
              <a:t>                           </a:t>
            </a:r>
            <a:r>
              <a:rPr lang="en-US" sz="2800" dirty="0" smtClean="0"/>
              <a:t>                 </a:t>
            </a:r>
            <a:r>
              <a:rPr lang="bg-BG" sz="2800" dirty="0" smtClean="0">
                <a:latin typeface="Mistral" panose="03090702030407020403" pitchFamily="66" charset="0"/>
              </a:rPr>
              <a:t>ВНИМАНИЕ !</a:t>
            </a:r>
            <a:endParaRPr lang="en-US" sz="2800" dirty="0">
              <a:latin typeface="Mistral" panose="030907020304070204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0591" y="5348749"/>
            <a:ext cx="9153144" cy="89660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 smtClean="0">
                <a:solidFill>
                  <a:schemeClr val="tx2"/>
                </a:solidFill>
              </a:rPr>
              <a:t>Стойността за градинското </a:t>
            </a:r>
            <a:r>
              <a:rPr lang="ru-RU" sz="1800" dirty="0">
                <a:solidFill>
                  <a:schemeClr val="tx2"/>
                </a:solidFill>
              </a:rPr>
              <a:t>обзавеждане </a:t>
            </a:r>
            <a:r>
              <a:rPr lang="ru-RU" sz="1800" b="1" dirty="0">
                <a:solidFill>
                  <a:schemeClr val="tx2"/>
                </a:solidFill>
              </a:rPr>
              <a:t>не трябва да надвишава 20% </a:t>
            </a:r>
            <a:r>
              <a:rPr lang="ru-RU" sz="1800" dirty="0">
                <a:solidFill>
                  <a:schemeClr val="tx2"/>
                </a:solidFill>
              </a:rPr>
              <a:t>от общите инвестиционни разходи за </a:t>
            </a:r>
            <a:r>
              <a:rPr lang="ru-RU" sz="1800" dirty="0" smtClean="0">
                <a:solidFill>
                  <a:schemeClr val="tx2"/>
                </a:solidFill>
              </a:rPr>
              <a:t>предвидената от даден </a:t>
            </a:r>
            <a:r>
              <a:rPr lang="ru-RU" sz="1800" dirty="0">
                <a:solidFill>
                  <a:schemeClr val="tx2"/>
                </a:solidFill>
              </a:rPr>
              <a:t>партньор по </a:t>
            </a:r>
            <a:r>
              <a:rPr lang="ru-RU" sz="1800" dirty="0" smtClean="0">
                <a:solidFill>
                  <a:schemeClr val="tx2"/>
                </a:solidFill>
              </a:rPr>
              <a:t>проекта зелена инфраструктура.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1026" name="Picture 2" descr="Екипът на &quot;Еко Бул Парк&quot; ООД изработи, достави и монтира бетонни пейки и  кошчета за отпадъци за 123 СУ &quot;Стефан Стамболов&quot; гр.София. Изделията са  изпълнени с декоративна повърхност от мит(видим) бетон. Дървенит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8082"/>
          <a:stretch/>
        </p:blipFill>
        <p:spPr bwMode="auto">
          <a:xfrm>
            <a:off x="5788152" y="2322334"/>
            <a:ext cx="2843784" cy="25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Flower Clipart For Kids at GetDrawings | Free downloa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1714">
            <a:off x="1594936" y="1430785"/>
            <a:ext cx="4186308" cy="57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987" y="4080166"/>
            <a:ext cx="9333092" cy="25276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 smtClean="0">
                <a:solidFill>
                  <a:schemeClr val="tx2"/>
                </a:solidFill>
              </a:rPr>
              <a:t>Освен </a:t>
            </a:r>
            <a:r>
              <a:rPr lang="ru-RU" sz="1800" dirty="0">
                <a:solidFill>
                  <a:schemeClr val="tx2"/>
                </a:solidFill>
              </a:rPr>
              <a:t>ако не се изисква друго в </a:t>
            </a:r>
            <a:r>
              <a:rPr lang="ru-RU" sz="1800" dirty="0" smtClean="0">
                <a:solidFill>
                  <a:schemeClr val="tx2"/>
                </a:solidFill>
              </a:rPr>
              <a:t>общия </a:t>
            </a:r>
            <a:r>
              <a:rPr lang="ru-RU" sz="1800" dirty="0">
                <a:solidFill>
                  <a:schemeClr val="tx2"/>
                </a:solidFill>
              </a:rPr>
              <a:t>градоустройствен план (ОУП): </a:t>
            </a:r>
          </a:p>
          <a:p>
            <a:pPr>
              <a:tabLst>
                <a:tab pos="449263" algn="l"/>
              </a:tabLst>
            </a:pPr>
            <a:r>
              <a:rPr lang="ru-RU" sz="1800" dirty="0">
                <a:solidFill>
                  <a:schemeClr val="tx2"/>
                </a:solidFill>
              </a:rPr>
              <a:t>-	</a:t>
            </a:r>
            <a:r>
              <a:rPr lang="ru-RU" sz="1800" b="1" dirty="0">
                <a:solidFill>
                  <a:schemeClr val="tx2"/>
                </a:solidFill>
              </a:rPr>
              <a:t>най-малко 30% от площта </a:t>
            </a:r>
            <a:r>
              <a:rPr lang="ru-RU" sz="1800" dirty="0">
                <a:solidFill>
                  <a:schemeClr val="tx2"/>
                </a:solidFill>
              </a:rPr>
              <a:t>на интервенцията следва да бъде определена за озеленяване – в случаите, когато инвестицията се осъществява </a:t>
            </a:r>
            <a:r>
              <a:rPr lang="ru-RU" sz="1800" b="1" dirty="0">
                <a:solidFill>
                  <a:schemeClr val="tx2"/>
                </a:solidFill>
              </a:rPr>
              <a:t>в рамките на строителната граница</a:t>
            </a:r>
            <a:r>
              <a:rPr lang="ru-RU" sz="1800" dirty="0">
                <a:solidFill>
                  <a:schemeClr val="tx2"/>
                </a:solidFill>
              </a:rPr>
              <a:t> на населеното </a:t>
            </a:r>
            <a:r>
              <a:rPr lang="ru-RU" sz="1800" dirty="0" smtClean="0">
                <a:solidFill>
                  <a:schemeClr val="tx2"/>
                </a:solidFill>
              </a:rPr>
              <a:t>място </a:t>
            </a:r>
            <a:endParaRPr lang="ru-RU" sz="1800" dirty="0">
              <a:solidFill>
                <a:schemeClr val="tx2"/>
              </a:solidFill>
            </a:endParaRPr>
          </a:p>
          <a:p>
            <a:pPr defTabSz="449263"/>
            <a:r>
              <a:rPr lang="ru-RU" sz="1800" dirty="0">
                <a:solidFill>
                  <a:schemeClr val="tx2"/>
                </a:solidFill>
              </a:rPr>
              <a:t>-	когато инвестицията се осъществява </a:t>
            </a:r>
            <a:r>
              <a:rPr lang="ru-RU" sz="1800" b="1" dirty="0">
                <a:solidFill>
                  <a:schemeClr val="tx2"/>
                </a:solidFill>
              </a:rPr>
              <a:t>извън строителната граница </a:t>
            </a:r>
            <a:r>
              <a:rPr lang="ru-RU" sz="1800" dirty="0">
                <a:solidFill>
                  <a:schemeClr val="tx2"/>
                </a:solidFill>
              </a:rPr>
              <a:t>на населеното място, </a:t>
            </a:r>
            <a:r>
              <a:rPr lang="ru-RU" sz="1800" b="1" dirty="0">
                <a:solidFill>
                  <a:schemeClr val="tx2"/>
                </a:solidFill>
              </a:rPr>
              <a:t>най-малко 60% от площта </a:t>
            </a:r>
            <a:r>
              <a:rPr lang="ru-RU" sz="1800" dirty="0">
                <a:solidFill>
                  <a:schemeClr val="tx2"/>
                </a:solidFill>
              </a:rPr>
              <a:t>на проекта трябва да бъде определена за </a:t>
            </a:r>
            <a:r>
              <a:rPr lang="ru-RU" sz="1800" dirty="0" smtClean="0">
                <a:solidFill>
                  <a:schemeClr val="tx2"/>
                </a:solidFill>
              </a:rPr>
              <a:t>озеленяване </a:t>
            </a:r>
            <a:endParaRPr lang="ru-RU" sz="1800" dirty="0">
              <a:solidFill>
                <a:schemeClr val="tx2"/>
              </a:solidFill>
            </a:endParaRPr>
          </a:p>
          <a:p>
            <a:pPr defTabSz="449263"/>
            <a:r>
              <a:rPr lang="ru-RU" sz="1800" dirty="0">
                <a:solidFill>
                  <a:schemeClr val="tx2"/>
                </a:solidFill>
              </a:rPr>
              <a:t>-	</a:t>
            </a:r>
            <a:r>
              <a:rPr lang="ru-RU" sz="1800" dirty="0" smtClean="0">
                <a:solidFill>
                  <a:schemeClr val="tx2"/>
                </a:solidFill>
              </a:rPr>
              <a:t>в </a:t>
            </a:r>
            <a:r>
              <a:rPr lang="ru-RU" sz="1800" dirty="0">
                <a:solidFill>
                  <a:schemeClr val="tx2"/>
                </a:solidFill>
              </a:rPr>
              <a:t>случай, че </a:t>
            </a:r>
            <a:r>
              <a:rPr lang="ru-RU" sz="1800" b="1" dirty="0">
                <a:solidFill>
                  <a:schemeClr val="tx2"/>
                </a:solidFill>
              </a:rPr>
              <a:t>строителните граници не са определени</a:t>
            </a:r>
            <a:r>
              <a:rPr lang="ru-RU" sz="1800" dirty="0">
                <a:solidFill>
                  <a:schemeClr val="tx2"/>
                </a:solidFill>
              </a:rPr>
              <a:t> в рамките на общината, тогава се прилага </a:t>
            </a:r>
            <a:r>
              <a:rPr lang="ru-RU" sz="1800" b="1" dirty="0">
                <a:solidFill>
                  <a:schemeClr val="tx2"/>
                </a:solidFill>
              </a:rPr>
              <a:t>правилото за 30</a:t>
            </a:r>
            <a:r>
              <a:rPr lang="ru-RU" sz="1800" b="1" dirty="0" smtClean="0">
                <a:solidFill>
                  <a:schemeClr val="tx2"/>
                </a:solidFill>
              </a:rPr>
              <a:t>%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257" y="3038938"/>
            <a:ext cx="11506948" cy="89660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 smtClean="0">
                <a:solidFill>
                  <a:schemeClr val="tx2"/>
                </a:solidFill>
              </a:rPr>
              <a:t>В </a:t>
            </a:r>
            <a:r>
              <a:rPr lang="ru-RU" sz="1800" dirty="0">
                <a:solidFill>
                  <a:schemeClr val="tx2"/>
                </a:solidFill>
              </a:rPr>
              <a:t>случай на инфраструктура и строителни работи, инвестиционните дейности трябва да се извършват върху </a:t>
            </a:r>
            <a:r>
              <a:rPr lang="ru-RU" sz="1800" b="1" dirty="0" smtClean="0">
                <a:solidFill>
                  <a:schemeClr val="tx2"/>
                </a:solidFill>
              </a:rPr>
              <a:t>имоти </a:t>
            </a:r>
            <a:r>
              <a:rPr lang="ru-RU" sz="1800" b="1" dirty="0">
                <a:solidFill>
                  <a:schemeClr val="tx2"/>
                </a:solidFill>
              </a:rPr>
              <a:t>публична собственост </a:t>
            </a:r>
            <a:r>
              <a:rPr lang="ru-RU" sz="1800" dirty="0">
                <a:solidFill>
                  <a:schemeClr val="tx2"/>
                </a:solidFill>
              </a:rPr>
              <a:t>(както публична, така и частна държавна или общинска), като кандидатът следва да докаже собственост или концесия </a:t>
            </a:r>
            <a:r>
              <a:rPr lang="ru-RU" sz="1800" dirty="0" smtClean="0">
                <a:solidFill>
                  <a:schemeClr val="tx2"/>
                </a:solidFill>
              </a:rPr>
              <a:t>върху територията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361" y="2100878"/>
            <a:ext cx="9341718" cy="7934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 smtClean="0">
                <a:solidFill>
                  <a:schemeClr val="tx2"/>
                </a:solidFill>
              </a:rPr>
              <a:t>Да се </a:t>
            </a:r>
            <a:r>
              <a:rPr lang="ru-RU" sz="1800" dirty="0">
                <a:solidFill>
                  <a:schemeClr val="tx2"/>
                </a:solidFill>
              </a:rPr>
              <a:t>избягва употребата на химикали </a:t>
            </a:r>
            <a:r>
              <a:rPr lang="ru-RU" sz="1800" dirty="0" smtClean="0">
                <a:solidFill>
                  <a:schemeClr val="tx2"/>
                </a:solidFill>
              </a:rPr>
              <a:t>– пестициди </a:t>
            </a:r>
            <a:r>
              <a:rPr lang="ru-RU" sz="1800" dirty="0">
                <a:solidFill>
                  <a:schemeClr val="tx2"/>
                </a:solidFill>
              </a:rPr>
              <a:t>и хербициди. </a:t>
            </a:r>
            <a:r>
              <a:rPr lang="ru-RU" sz="1800" dirty="0" smtClean="0">
                <a:solidFill>
                  <a:schemeClr val="tx2"/>
                </a:solidFill>
              </a:rPr>
              <a:t>При необходимост, </a:t>
            </a:r>
            <a:r>
              <a:rPr lang="ru-RU" sz="1800" dirty="0">
                <a:solidFill>
                  <a:schemeClr val="tx2"/>
                </a:solidFill>
              </a:rPr>
              <a:t>да се използват </a:t>
            </a:r>
            <a:r>
              <a:rPr lang="ru-RU" sz="1800" b="1" dirty="0">
                <a:solidFill>
                  <a:schemeClr val="tx2"/>
                </a:solidFill>
              </a:rPr>
              <a:t>биологични продукти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361" y="1216325"/>
            <a:ext cx="5770382" cy="7598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 smtClean="0">
                <a:solidFill>
                  <a:schemeClr val="tx2"/>
                </a:solidFill>
              </a:rPr>
              <a:t>При </a:t>
            </a:r>
            <a:r>
              <a:rPr lang="ru-RU" sz="1800" dirty="0">
                <a:solidFill>
                  <a:schemeClr val="tx2"/>
                </a:solidFill>
              </a:rPr>
              <a:t>предвиденото озеленяването следва да се </a:t>
            </a:r>
            <a:r>
              <a:rPr lang="ru-RU" sz="1800" dirty="0" smtClean="0">
                <a:solidFill>
                  <a:schemeClr val="tx2"/>
                </a:solidFill>
              </a:rPr>
              <a:t>използват </a:t>
            </a:r>
            <a:r>
              <a:rPr lang="ru-RU" sz="1800" b="1" dirty="0" smtClean="0">
                <a:solidFill>
                  <a:schemeClr val="tx2"/>
                </a:solidFill>
              </a:rPr>
              <a:t>пропускливи</a:t>
            </a:r>
            <a:r>
              <a:rPr lang="ru-RU" sz="1800" dirty="0" smtClean="0">
                <a:solidFill>
                  <a:schemeClr val="tx2"/>
                </a:solidFill>
              </a:rPr>
              <a:t>,</a:t>
            </a:r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r>
              <a:rPr lang="ru-RU" sz="1800" dirty="0" smtClean="0">
                <a:solidFill>
                  <a:schemeClr val="tx2"/>
                </a:solidFill>
              </a:rPr>
              <a:t>вместо твърди настилки</a:t>
            </a: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10917" y="338007"/>
            <a:ext cx="2832324" cy="534109"/>
            <a:chOff x="9132514" y="310943"/>
            <a:chExt cx="2832324" cy="534109"/>
          </a:xfrm>
        </p:grpSpPr>
        <p:sp>
          <p:nvSpPr>
            <p:cNvPr id="9" name="Title 3"/>
            <p:cNvSpPr txBox="1">
              <a:spLocks/>
            </p:cNvSpPr>
            <p:nvPr/>
          </p:nvSpPr>
          <p:spPr>
            <a:xfrm>
              <a:off x="9161272" y="337052"/>
              <a:ext cx="2803566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3200" kern="0" dirty="0" smtClean="0">
                  <a:solidFill>
                    <a:schemeClr val="tx2"/>
                  </a:solidFill>
                  <a:latin typeface="Mistral" panose="03090702030407020403" pitchFamily="66" charset="0"/>
                </a:rPr>
                <a:t>ВНИМАНИЕ !</a:t>
              </a:r>
              <a:endParaRPr lang="en-US" sz="3200" kern="0" dirty="0">
                <a:solidFill>
                  <a:schemeClr val="tx2"/>
                </a:solidFill>
                <a:latin typeface="Mistral" panose="03090702030407020403" pitchFamily="66" charset="0"/>
              </a:endParaRPr>
            </a:p>
          </p:txBody>
        </p:sp>
        <p:sp>
          <p:nvSpPr>
            <p:cNvPr id="11" name="Title 3"/>
            <p:cNvSpPr txBox="1">
              <a:spLocks/>
            </p:cNvSpPr>
            <p:nvPr/>
          </p:nvSpPr>
          <p:spPr>
            <a:xfrm>
              <a:off x="9132514" y="310943"/>
              <a:ext cx="2803566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3200" kern="0" dirty="0" smtClean="0">
                  <a:latin typeface="Mistral" panose="03090702030407020403" pitchFamily="66" charset="0"/>
                </a:rPr>
                <a:t>ВНИМАНИЕ !</a:t>
              </a:r>
              <a:endParaRPr lang="en-US" sz="3200" kern="0" dirty="0">
                <a:latin typeface="Mistral" panose="030907020304070204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1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Линейните </a:t>
            </a:r>
            <a:r>
              <a:rPr lang="ru-RU" sz="2000" dirty="0"/>
              <a:t>градини в Гданск.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Зелени коридори – метаморфоза </a:t>
            </a:r>
            <a:r>
              <a:rPr lang="ru-RU" sz="2000" dirty="0"/>
              <a:t>на градското </a:t>
            </a:r>
            <a:r>
              <a:rPr lang="ru-RU" sz="2000" dirty="0" smtClean="0"/>
              <a:t>пространство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5397" y="1333980"/>
            <a:ext cx="9506308" cy="65596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ru-RU" b="1" dirty="0">
                <a:solidFill>
                  <a:srgbClr val="000000"/>
                </a:solidFill>
              </a:rPr>
              <a:t>Основната идея </a:t>
            </a:r>
            <a:r>
              <a:rPr lang="ru-RU" dirty="0">
                <a:solidFill>
                  <a:srgbClr val="000000"/>
                </a:solidFill>
              </a:rPr>
              <a:t>е минимална </a:t>
            </a:r>
            <a:r>
              <a:rPr lang="ru-RU" dirty="0" smtClean="0">
                <a:solidFill>
                  <a:srgbClr val="000000"/>
                </a:solidFill>
              </a:rPr>
              <a:t>намеса</a:t>
            </a:r>
            <a:r>
              <a:rPr lang="ru-RU" dirty="0">
                <a:solidFill>
                  <a:srgbClr val="000000"/>
                </a:solidFill>
              </a:rPr>
              <a:t>, позволяваща запазване на </a:t>
            </a:r>
            <a:r>
              <a:rPr lang="ru-RU" dirty="0" smtClean="0">
                <a:solidFill>
                  <a:srgbClr val="000000"/>
                </a:solidFill>
              </a:rPr>
              <a:t>съществуващите дървесни </a:t>
            </a:r>
            <a:r>
              <a:rPr lang="ru-RU" dirty="0">
                <a:solidFill>
                  <a:srgbClr val="000000"/>
                </a:solidFill>
              </a:rPr>
              <a:t>насаждение и повторно използване на наличните материали. 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5395" y="2081722"/>
            <a:ext cx="4796287" cy="12249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ru-RU" b="1" dirty="0">
                <a:solidFill>
                  <a:srgbClr val="000000"/>
                </a:solidFill>
              </a:rPr>
              <a:t>Отговорът</a:t>
            </a:r>
            <a:r>
              <a:rPr lang="ru-RU" dirty="0">
                <a:solidFill>
                  <a:srgbClr val="000000"/>
                </a:solidFill>
              </a:rPr>
              <a:t> е да се оформи пространство, което съчетава историческия контекст на обекта със съвременни ландшафтни решения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wizualizacja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99"/>
          <a:stretch/>
        </p:blipFill>
        <p:spPr bwMode="auto">
          <a:xfrm>
            <a:off x="7304440" y="2064470"/>
            <a:ext cx="4617265" cy="44112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411080" y="3407075"/>
            <a:ext cx="4796287" cy="13457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rgbClr val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ru-RU" b="0" dirty="0"/>
              <a:t>Един от най-важните аспекти на проекта е </a:t>
            </a:r>
            <a:r>
              <a:rPr lang="ru-RU" dirty="0"/>
              <a:t>екологията. </a:t>
            </a:r>
            <a:r>
              <a:rPr lang="ru-RU" b="0" dirty="0"/>
              <a:t>Приоритет е решаването на проблема с управлението на дъждовната вода чрез изграждане на система за </a:t>
            </a:r>
            <a:r>
              <a:rPr lang="ru-RU" b="0" dirty="0" smtClean="0"/>
              <a:t>задържането й. 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2411080" y="4856672"/>
            <a:ext cx="4796287" cy="18546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rgbClr val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ru-RU" b="0" dirty="0"/>
              <a:t>Проектът включва </a:t>
            </a:r>
            <a:r>
              <a:rPr lang="ru-RU" b="0" dirty="0" smtClean="0"/>
              <a:t>открита </a:t>
            </a:r>
            <a:r>
              <a:rPr lang="ru-RU" b="0" dirty="0"/>
              <a:t>градина, пълна с разнообразни растителни форми, която </a:t>
            </a:r>
            <a:r>
              <a:rPr lang="ru-RU" b="0" dirty="0" smtClean="0"/>
              <a:t>едновременно </a:t>
            </a:r>
            <a:r>
              <a:rPr lang="ru-RU" b="0" dirty="0"/>
              <a:t>е </a:t>
            </a:r>
            <a:r>
              <a:rPr lang="ru-RU" b="0" dirty="0" smtClean="0"/>
              <a:t>функционална </a:t>
            </a:r>
            <a:r>
              <a:rPr lang="ru-RU" b="0" dirty="0"/>
              <a:t>и естетически приятна</a:t>
            </a:r>
            <a:r>
              <a:rPr lang="ru-RU" b="0" dirty="0" smtClean="0"/>
              <a:t>.</a:t>
            </a:r>
            <a:r>
              <a:rPr lang="en-US" b="0" dirty="0" smtClean="0"/>
              <a:t> </a:t>
            </a:r>
            <a:r>
              <a:rPr lang="ru-RU" b="0" dirty="0" smtClean="0"/>
              <a:t>Линейната градинска </a:t>
            </a:r>
            <a:r>
              <a:rPr lang="ru-RU" b="0" dirty="0"/>
              <a:t>зона е предназначена не само за отдих, но и за интеграция на жителите/обитателите.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559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Линейните </a:t>
            </a:r>
            <a:r>
              <a:rPr lang="ru-RU" sz="2000" dirty="0"/>
              <a:t>градини в Гданск.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Зелени </a:t>
            </a:r>
            <a:r>
              <a:rPr lang="ru-RU" sz="2000" dirty="0"/>
              <a:t>коридори – метаморфоза на градското пространство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6" y="3857490"/>
            <a:ext cx="3762226" cy="2607965"/>
          </a:xfrm>
          <a:prstGeom prst="rect">
            <a:avLst/>
          </a:prstGeom>
        </p:spPr>
      </p:pic>
      <p:pic>
        <p:nvPicPr>
          <p:cNvPr id="7170" name="Picture 2" descr="Long Gardens in Gdans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84" y="1391601"/>
            <a:ext cx="3762226" cy="23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0109"/>
          <a:stretch/>
        </p:blipFill>
        <p:spPr>
          <a:xfrm>
            <a:off x="7061978" y="1391601"/>
            <a:ext cx="4859727" cy="49412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5396" y="1485415"/>
            <a:ext cx="8240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0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bg-BG" sz="1600" b="1" dirty="0"/>
              <a:t>преди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15396" y="3966823"/>
            <a:ext cx="8240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bg-BG" dirty="0"/>
              <a:t>сега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35839" y="1479736"/>
            <a:ext cx="8240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bg-BG" dirty="0"/>
              <a:t>сега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Сопот (Полша) </a:t>
            </a:r>
            <a:r>
              <a:rPr lang="ru-RU" sz="2000" dirty="0"/>
              <a:t>се прицелва в нов </a:t>
            </a:r>
            <a:r>
              <a:rPr lang="ru-RU" sz="2000" dirty="0" smtClean="0"/>
              <a:t>WOONERF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70"/>
          <a:stretch/>
        </p:blipFill>
        <p:spPr>
          <a:xfrm>
            <a:off x="2415396" y="3572650"/>
            <a:ext cx="2663405" cy="1810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02" b="12903"/>
          <a:stretch/>
        </p:blipFill>
        <p:spPr>
          <a:xfrm rot="5400000">
            <a:off x="8575316" y="1924355"/>
            <a:ext cx="3897819" cy="27949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3487" y="1372923"/>
            <a:ext cx="3761117" cy="40242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rgbClr val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0" dirty="0"/>
              <a:t>Решението на Местните власти в Сопот за прилагане на система </a:t>
            </a:r>
            <a:r>
              <a:rPr lang="en-US" b="0" dirty="0"/>
              <a:t>WOONERF</a:t>
            </a:r>
            <a:r>
              <a:rPr lang="bg-BG" b="0" dirty="0"/>
              <a:t> </a:t>
            </a:r>
            <a:r>
              <a:rPr lang="ru-RU" b="0" dirty="0"/>
              <a:t>беше продиктувано и от няколко външни фактора – защита от наводнения, необходимост от подобряване на безопасността и реконструкция на инфраструктурата. В Сопот е изградения </a:t>
            </a:r>
            <a:r>
              <a:rPr lang="en-US" b="0" dirty="0"/>
              <a:t>WOONERF</a:t>
            </a:r>
            <a:r>
              <a:rPr lang="ru-RU" b="0" dirty="0"/>
              <a:t> с дължина почти един километър и четиристотин метра. Защитата от наводнения се основава на нови дъждовни канали, както и налична зеленина.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5395" y="5510613"/>
            <a:ext cx="9506309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0">
                <a:solidFill>
                  <a:srgbClr val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Недостатък на решението за Сопот е главно </a:t>
            </a:r>
            <a:r>
              <a:rPr lang="ru-RU" dirty="0" smtClean="0"/>
              <a:t>по-оскъдното озеленяване </a:t>
            </a:r>
            <a:r>
              <a:rPr lang="ru-RU" dirty="0"/>
              <a:t>– в момента </a:t>
            </a:r>
            <a:r>
              <a:rPr lang="ru-RU" dirty="0" smtClean="0"/>
              <a:t>съществуващата растителност </a:t>
            </a:r>
            <a:r>
              <a:rPr lang="ru-RU" dirty="0"/>
              <a:t>е </a:t>
            </a:r>
            <a:r>
              <a:rPr lang="ru-RU" dirty="0" smtClean="0"/>
              <a:t>малка и предимно </a:t>
            </a:r>
            <a:r>
              <a:rPr lang="ru-RU" dirty="0"/>
              <a:t>ниска. Но е окуражаващо, че в Полша все по-често се използва инструмента на WOONERF.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1" r="16683"/>
          <a:stretch/>
        </p:blipFill>
        <p:spPr>
          <a:xfrm>
            <a:off x="2415395" y="1372924"/>
            <a:ext cx="2663406" cy="20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Зеленият ринг на София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53888" y="1389009"/>
            <a:ext cx="3099014" cy="49771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0000"/>
                </a:solidFill>
              </a:rPr>
              <a:t>Основа на концепцията </a:t>
            </a:r>
            <a:endParaRPr lang="ru-RU" b="1" dirty="0" smtClean="0">
              <a:solidFill>
                <a:srgbClr val="000000"/>
              </a:solidFill>
            </a:endParaRPr>
          </a:p>
          <a:p>
            <a:pPr lvl="0" algn="ctr"/>
            <a:r>
              <a:rPr lang="ru-RU" dirty="0" smtClean="0">
                <a:solidFill>
                  <a:srgbClr val="000000"/>
                </a:solidFill>
              </a:rPr>
              <a:t>е </a:t>
            </a:r>
            <a:r>
              <a:rPr lang="ru-RU" dirty="0">
                <a:solidFill>
                  <a:srgbClr val="000000"/>
                </a:solidFill>
              </a:rPr>
              <a:t>възможността за свързване на различни паркове, повишаване на пешеходната и велосипедната достъпност между отделни жилищни квартали, осигуряване на достъп от жилищни квартали до обекти на зелената система и разнообразни функции, които хората ежедневно имат интерес да ползват, като публични сгради, училища, детски градини, спортни обекти и др.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Зелен ринг София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1389008"/>
            <a:ext cx="5972810" cy="497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1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5396" y="5287991"/>
            <a:ext cx="9488519" cy="12680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rgbClr val="000000"/>
                </a:solidFill>
              </a:rPr>
              <a:t>Концепцията обръща специално внимание и на потенциала на Зеления ринг София да съживи занемарени прострастранства в </a:t>
            </a:r>
            <a:r>
              <a:rPr lang="ru-RU" dirty="0" smtClean="0">
                <a:solidFill>
                  <a:srgbClr val="000000"/>
                </a:solidFill>
              </a:rPr>
              <a:t>града, като се </a:t>
            </a:r>
            <a:r>
              <a:rPr lang="ru-RU" dirty="0">
                <a:solidFill>
                  <a:srgbClr val="000000"/>
                </a:solidFill>
              </a:rPr>
              <a:t>насочат публични и частни инвестиции към множеството неизползвани терени, сгради и обекти около терените на бъдещия линеен парк.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Зеленият ринг на София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419" t="18133" r="21609" b="11658"/>
          <a:stretch/>
        </p:blipFill>
        <p:spPr>
          <a:xfrm>
            <a:off x="2415396" y="1595885"/>
            <a:ext cx="4327400" cy="3226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991" t="19626" r="21373" b="12082"/>
          <a:stretch/>
        </p:blipFill>
        <p:spPr>
          <a:xfrm>
            <a:off x="6995995" y="1595885"/>
            <a:ext cx="4840604" cy="32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5396" y="5331125"/>
            <a:ext cx="9506309" cy="1311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ru-RU" dirty="0">
                <a:solidFill>
                  <a:srgbClr val="000000"/>
                </a:solidFill>
              </a:rPr>
              <a:t>Реализацията му би подпомогнала и преодоляването на социалния и икономически дисбаланс и разликите в качеството на градската среда между северните и южни части на София. Концепцията предоставя възможност за обновяване и изграждане на зелени пространства около </a:t>
            </a:r>
            <a:r>
              <a:rPr lang="ru-RU" dirty="0" smtClean="0">
                <a:solidFill>
                  <a:srgbClr val="000000"/>
                </a:solidFill>
              </a:rPr>
              <a:t>реките и </a:t>
            </a:r>
            <a:r>
              <a:rPr lang="ru-RU" dirty="0">
                <a:solidFill>
                  <a:srgbClr val="000000"/>
                </a:solidFill>
              </a:rPr>
              <a:t>превръщането им в част от </a:t>
            </a:r>
            <a:r>
              <a:rPr lang="ru-RU" dirty="0" smtClean="0">
                <a:solidFill>
                  <a:srgbClr val="000000"/>
                </a:solidFill>
              </a:rPr>
              <a:t>живота на града.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Зеленият ринг на София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48" t="17916" r="5930" b="18025"/>
          <a:stretch/>
        </p:blipFill>
        <p:spPr>
          <a:xfrm>
            <a:off x="2415396" y="1337094"/>
            <a:ext cx="9470730" cy="389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een Clipart Vectors - Download Free High-Quality Vectors from Freepik |  Freepik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37" y="1795767"/>
            <a:ext cx="5356703" cy="40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5395" y="1466492"/>
            <a:ext cx="9506309" cy="51068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ru-RU" dirty="0">
                <a:solidFill>
                  <a:srgbClr val="000000"/>
                </a:solidFill>
              </a:rPr>
              <a:t>Земеделието в градска среда е глобална и бързо развиваща се тенденция</a:t>
            </a:r>
            <a:r>
              <a:rPr lang="ru-RU" dirty="0" smtClean="0">
                <a:solidFill>
                  <a:srgbClr val="000000"/>
                </a:solidFill>
              </a:rPr>
              <a:t>, която </a:t>
            </a:r>
            <a:r>
              <a:rPr lang="ru-RU" dirty="0">
                <a:solidFill>
                  <a:srgbClr val="000000"/>
                </a:solidFill>
              </a:rPr>
              <a:t>предлага голям потенциал за развитие на зелени, социални и технологични иновации. </a:t>
            </a:r>
            <a:endParaRPr lang="ru-RU" dirty="0" smtClean="0">
              <a:solidFill>
                <a:srgbClr val="000000"/>
              </a:solidFill>
            </a:endParaRPr>
          </a:p>
          <a:p>
            <a:pPr lvl="0" algn="just"/>
            <a:endParaRPr lang="ru-RU" dirty="0">
              <a:solidFill>
                <a:srgbClr val="000000"/>
              </a:solidFill>
            </a:endParaRPr>
          </a:p>
          <a:p>
            <a:pPr lvl="0" algn="just"/>
            <a:r>
              <a:rPr lang="ru-RU" dirty="0" smtClean="0">
                <a:solidFill>
                  <a:srgbClr val="000000"/>
                </a:solidFill>
              </a:rPr>
              <a:t>За </a:t>
            </a:r>
            <a:r>
              <a:rPr lang="ru-RU" dirty="0">
                <a:solidFill>
                  <a:srgbClr val="000000"/>
                </a:solidFill>
              </a:rPr>
              <a:t>постигането на тази </a:t>
            </a:r>
            <a:r>
              <a:rPr lang="ru-RU" dirty="0" smtClean="0">
                <a:solidFill>
                  <a:srgbClr val="000000"/>
                </a:solidFill>
              </a:rPr>
              <a:t>цел, финансирани по програма </a:t>
            </a:r>
            <a:r>
              <a:rPr lang="en-US" dirty="0" smtClean="0">
                <a:solidFill>
                  <a:srgbClr val="000000"/>
                </a:solidFill>
              </a:rPr>
              <a:t>INTERREG </a:t>
            </a:r>
            <a:r>
              <a:rPr lang="ru-RU" dirty="0">
                <a:solidFill>
                  <a:srgbClr val="000000"/>
                </a:solidFill>
              </a:rPr>
              <a:t>Европа </a:t>
            </a:r>
            <a:r>
              <a:rPr lang="ru-RU" b="1" dirty="0">
                <a:solidFill>
                  <a:srgbClr val="000000"/>
                </a:solidFill>
              </a:rPr>
              <a:t>осем CityZen партньора </a:t>
            </a:r>
            <a:r>
              <a:rPr lang="ru-RU" dirty="0">
                <a:solidFill>
                  <a:srgbClr val="000000"/>
                </a:solidFill>
              </a:rPr>
              <a:t>от пет региона на </a:t>
            </a:r>
            <a:r>
              <a:rPr lang="ru-RU" dirty="0" smtClean="0">
                <a:solidFill>
                  <a:srgbClr val="000000"/>
                </a:solidFill>
              </a:rPr>
              <a:t>ЕС обединяват </a:t>
            </a:r>
            <a:r>
              <a:rPr lang="ru-RU" dirty="0">
                <a:solidFill>
                  <a:srgbClr val="000000"/>
                </a:solidFill>
              </a:rPr>
              <a:t>усилия и опит за подобряване и демократизиране на </a:t>
            </a:r>
            <a:r>
              <a:rPr lang="ru-RU" dirty="0" smtClean="0">
                <a:solidFill>
                  <a:srgbClr val="000000"/>
                </a:solidFill>
              </a:rPr>
              <a:t>политиките по </a:t>
            </a:r>
            <a:r>
              <a:rPr lang="ru-RU" dirty="0">
                <a:solidFill>
                  <a:srgbClr val="000000"/>
                </a:solidFill>
              </a:rPr>
              <a:t>отношение на градското земеделие: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(BG) Фондация „Приложни изследвания и комуникации“ – </a:t>
            </a:r>
            <a:r>
              <a:rPr lang="ru-RU" dirty="0" smtClean="0">
                <a:solidFill>
                  <a:srgbClr val="000000"/>
                </a:solidFill>
              </a:rPr>
              <a:t>водещ партньор</a:t>
            </a:r>
            <a:endParaRPr lang="ru-RU" dirty="0">
              <a:solidFill>
                <a:srgbClr val="000000"/>
              </a:solidFill>
            </a:endParaRP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(BG) Асоциация за развитие на София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(DE) Институт за изследвания на развитието на селските райони </a:t>
            </a:r>
            <a:r>
              <a:rPr lang="ru-RU" dirty="0" smtClean="0">
                <a:solidFill>
                  <a:srgbClr val="000000"/>
                </a:solidFill>
              </a:rPr>
              <a:t>към Гьоте </a:t>
            </a:r>
            <a:r>
              <a:rPr lang="ru-RU" dirty="0">
                <a:solidFill>
                  <a:srgbClr val="000000"/>
                </a:solidFill>
              </a:rPr>
              <a:t>Институт, Франкфурт на Майн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(EL) Фонд за регионално развитие на Централна Македония от </a:t>
            </a:r>
            <a:r>
              <a:rPr lang="ru-RU" dirty="0" smtClean="0">
                <a:solidFill>
                  <a:srgbClr val="000000"/>
                </a:solidFill>
              </a:rPr>
              <a:t>името на </a:t>
            </a:r>
            <a:r>
              <a:rPr lang="ru-RU" dirty="0">
                <a:solidFill>
                  <a:srgbClr val="000000"/>
                </a:solidFill>
              </a:rPr>
              <a:t>Региона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(ES) Висше техническо училище по аграрно инженерство </a:t>
            </a:r>
            <a:r>
              <a:rPr lang="ru-RU" dirty="0" smtClean="0">
                <a:solidFill>
                  <a:srgbClr val="000000"/>
                </a:solidFill>
              </a:rPr>
              <a:t>към Университета </a:t>
            </a:r>
            <a:r>
              <a:rPr lang="ru-RU" dirty="0">
                <a:solidFill>
                  <a:srgbClr val="000000"/>
                </a:solidFill>
              </a:rPr>
              <a:t>във Валядолид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(ES) Фондацията за природно наследство на Кастилия и Леон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(PT) Кметството на община Бежа</a:t>
            </a:r>
          </a:p>
          <a:p>
            <a:pPr marL="742950" lvl="1" indent="-285750" algn="just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(PT) Сдружението на общините в Байшу-Алентежо (</a:t>
            </a:r>
            <a:r>
              <a:rPr lang="ru-RU" dirty="0" smtClean="0">
                <a:solidFill>
                  <a:srgbClr val="000000"/>
                </a:solidFill>
              </a:rPr>
              <a:t>CIMBAL)</a:t>
            </a:r>
            <a:r>
              <a:rPr lang="bg-B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https</a:t>
            </a:r>
            <a:r>
              <a:rPr lang="en-US" dirty="0">
                <a:solidFill>
                  <a:srgbClr val="0070C0"/>
                </a:solidFill>
                <a:hlinkClick r:id="rId5"/>
              </a:rPr>
              <a:t>://www.interregeurope.eu/cityzen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/</a:t>
            </a:r>
            <a:r>
              <a:rPr lang="bg-BG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en-US" sz="2000" dirty="0" err="1"/>
              <a:t>CityZen</a:t>
            </a:r>
            <a:r>
              <a:rPr lang="en-US" sz="2000" dirty="0"/>
              <a:t> </a:t>
            </a:r>
            <a:r>
              <a:rPr lang="ru-RU" sz="2000" dirty="0"/>
              <a:t>и градското земеделие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57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225" y="270183"/>
            <a:ext cx="9045677" cy="2119055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СПЕЦИФИЧНА ЦЕЛ: 2.7 </a:t>
            </a:r>
            <a:r>
              <a:rPr lang="en-US" sz="2400" kern="1200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400" kern="1200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Подобряване </a:t>
            </a:r>
            <a:r>
              <a:rPr lang="ru-RU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 защитата и опазването на природата, биоразнообразието и зелената инфраструктура, включително в градските райони, и намаляване на всички форми на </a:t>
            </a:r>
            <a:r>
              <a:rPr lang="ru-RU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замърсяване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7224" y="4235886"/>
            <a:ext cx="9045677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2"/>
                </a:solidFill>
              </a:rPr>
              <a:t>Подкрепа за развитието на зелени инфраструктури, включително чрез развитие и защита на зелени площи в населени места и повишаване на осведомеността за ползите от зелените пространства;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225" y="5376440"/>
            <a:ext cx="9045677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2"/>
                </a:solidFill>
              </a:rPr>
              <a:t>Подобряване на опазването, възстановяването и устойчивото използване и защита на природното наследство, включително обекти от Натура 2000 и Рамсарската конвенция.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3479" y="2522841"/>
            <a:ext cx="9353165" cy="43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n>
                  <a:solidFill>
                    <a:srgbClr val="FFC000"/>
                  </a:solidFill>
                </a:ln>
                <a:solidFill>
                  <a:schemeClr val="tx2"/>
                </a:solidFill>
              </a:rPr>
              <a:t>Програмата подкрепя </a:t>
            </a:r>
            <a:r>
              <a:rPr lang="ru-RU" sz="2200" b="1" dirty="0" smtClean="0">
                <a:ln>
                  <a:solidFill>
                    <a:srgbClr val="FFC000"/>
                  </a:solidFill>
                </a:ln>
                <a:solidFill>
                  <a:schemeClr val="tx2"/>
                </a:solidFill>
              </a:rPr>
              <a:t>дейности, в следните </a:t>
            </a:r>
            <a:r>
              <a:rPr lang="ru-RU" sz="2200" b="1" dirty="0">
                <a:ln>
                  <a:solidFill>
                    <a:srgbClr val="FFC000"/>
                  </a:solidFill>
                </a:ln>
                <a:solidFill>
                  <a:schemeClr val="tx2"/>
                </a:solidFill>
              </a:rPr>
              <a:t>области</a:t>
            </a:r>
            <a:r>
              <a:rPr lang="ru-RU" sz="2200" b="1" dirty="0" smtClean="0">
                <a:ln>
                  <a:solidFill>
                    <a:srgbClr val="FFC000"/>
                  </a:solidFill>
                </a:ln>
                <a:solidFill>
                  <a:schemeClr val="tx2"/>
                </a:solidFill>
              </a:rPr>
              <a:t>:</a:t>
            </a:r>
            <a:endParaRPr lang="en-US" sz="2200" b="1" dirty="0">
              <a:ln>
                <a:solidFill>
                  <a:srgbClr val="FFC000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7224" y="3104262"/>
            <a:ext cx="9045677" cy="914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Намаляване </a:t>
            </a:r>
            <a:r>
              <a:rPr lang="ru-RU" dirty="0">
                <a:solidFill>
                  <a:schemeClr val="tx2"/>
                </a:solidFill>
              </a:rPr>
              <a:t>на всички видове замърсяване чрез подкрепа на инвестиции в мониторинг и събиране на данни за замърсяването на въздуха, почвата и </a:t>
            </a:r>
            <a:r>
              <a:rPr lang="ru-RU" dirty="0" smtClean="0">
                <a:solidFill>
                  <a:schemeClr val="tx2"/>
                </a:solidFill>
              </a:rPr>
              <a:t>водата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5395" y="1354348"/>
            <a:ext cx="9506309" cy="19668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ru-RU" sz="1700" b="1" dirty="0">
                <a:solidFill>
                  <a:srgbClr val="000000"/>
                </a:solidFill>
              </a:rPr>
              <a:t>ГРАДСКО ГРАДИНАРСТВО – СОФИЯ </a:t>
            </a:r>
            <a:r>
              <a:rPr lang="ru-RU" dirty="0">
                <a:solidFill>
                  <a:srgbClr val="000000"/>
                </a:solidFill>
              </a:rPr>
              <a:t>е една от първите граждански групи за градско градинарство през 2012 г. Днес инициативата разполага с най-голямата мрежа от солидарни градини в </a:t>
            </a:r>
            <a:r>
              <a:rPr lang="ru-RU" dirty="0" smtClean="0">
                <a:solidFill>
                  <a:srgbClr val="000000"/>
                </a:solidFill>
              </a:rPr>
              <a:t>София, </a:t>
            </a:r>
            <a:r>
              <a:rPr lang="ru-RU" dirty="0">
                <a:solidFill>
                  <a:srgbClr val="000000"/>
                </a:solidFill>
              </a:rPr>
              <a:t>разположени на 6 000 </a:t>
            </a:r>
            <a:r>
              <a:rPr lang="ru-RU" dirty="0" smtClean="0">
                <a:solidFill>
                  <a:srgbClr val="000000"/>
                </a:solidFill>
              </a:rPr>
              <a:t>кв.м и с </a:t>
            </a:r>
            <a:r>
              <a:rPr lang="ru-RU" dirty="0">
                <a:solidFill>
                  <a:srgbClr val="000000"/>
                </a:solidFill>
              </a:rPr>
              <a:t>над 100 градинари 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b="1" dirty="0">
                <a:solidFill>
                  <a:srgbClr val="000000"/>
                </a:solidFill>
              </a:rPr>
              <a:t>„Градина заДружба“ </a:t>
            </a:r>
            <a:r>
              <a:rPr lang="ru-RU" dirty="0">
                <a:solidFill>
                  <a:srgbClr val="000000"/>
                </a:solidFill>
              </a:rPr>
              <a:t>е създадена през 2015 г. и отделя част от площта си за две солидарни градини. В тях градски градинари и доброволци могат да отглеждат плодове и зеленчуци за солидарна кухня. Градината провежда и тиймбилдинг за фирми, чиито служителите отглеждат храна за хора в нужда.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en-US" sz="2000" dirty="0" err="1"/>
              <a:t>CityZen</a:t>
            </a:r>
            <a:r>
              <a:rPr lang="en-US" sz="2000" dirty="0"/>
              <a:t> </a:t>
            </a:r>
            <a:r>
              <a:rPr lang="ru-RU" sz="2000" dirty="0"/>
              <a:t>и градското земеделие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097" t="28148" r="1926" b="23251"/>
          <a:stretch/>
        </p:blipFill>
        <p:spPr>
          <a:xfrm>
            <a:off x="2415395" y="3397293"/>
            <a:ext cx="9535247" cy="32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3389" y="1423358"/>
            <a:ext cx="4218315" cy="48652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>
                <a:solidFill>
                  <a:srgbClr val="000000"/>
                </a:solidFill>
              </a:rPr>
              <a:t>Дигиталната карта на </a:t>
            </a:r>
            <a:r>
              <a:rPr lang="ru-RU" b="1" dirty="0" smtClean="0">
                <a:solidFill>
                  <a:srgbClr val="000000"/>
                </a:solidFill>
              </a:rPr>
              <a:t>София – </a:t>
            </a:r>
            <a:r>
              <a:rPr lang="ru-RU" dirty="0" smtClean="0">
                <a:solidFill>
                  <a:srgbClr val="000000"/>
                </a:solidFill>
              </a:rPr>
              <a:t>Градско </a:t>
            </a:r>
            <a:r>
              <a:rPr lang="ru-RU" dirty="0">
                <a:solidFill>
                  <a:srgbClr val="000000"/>
                </a:solidFill>
              </a:rPr>
              <a:t>земеделие </a:t>
            </a:r>
            <a:r>
              <a:rPr lang="ru-RU" dirty="0" smtClean="0">
                <a:solidFill>
                  <a:srgbClr val="000000"/>
                </a:solidFill>
              </a:rPr>
              <a:t>за по-ефективни </a:t>
            </a:r>
            <a:r>
              <a:rPr lang="ru-RU" dirty="0">
                <a:solidFill>
                  <a:srgbClr val="000000"/>
                </a:solidFill>
              </a:rPr>
              <a:t>и устойчиви </a:t>
            </a:r>
            <a:r>
              <a:rPr lang="ru-RU" dirty="0" smtClean="0">
                <a:solidFill>
                  <a:srgbClr val="000000"/>
                </a:solidFill>
              </a:rPr>
              <a:t>градове визуализира </a:t>
            </a:r>
            <a:r>
              <a:rPr lang="ru-RU" dirty="0">
                <a:solidFill>
                  <a:srgbClr val="000000"/>
                </a:solidFill>
              </a:rPr>
              <a:t>свободните терени, </a:t>
            </a:r>
            <a:r>
              <a:rPr lang="ru-RU" dirty="0" smtClean="0">
                <a:solidFill>
                  <a:srgbClr val="000000"/>
                </a:solidFill>
              </a:rPr>
              <a:t>които са </a:t>
            </a:r>
            <a:r>
              <a:rPr lang="ru-RU" dirty="0">
                <a:solidFill>
                  <a:srgbClr val="000000"/>
                </a:solidFill>
              </a:rPr>
              <a:t>подходящи за обществени </a:t>
            </a:r>
            <a:r>
              <a:rPr lang="ru-RU" dirty="0" smtClean="0">
                <a:solidFill>
                  <a:srgbClr val="000000"/>
                </a:solidFill>
              </a:rPr>
              <a:t>градски градини </a:t>
            </a:r>
            <a:r>
              <a:rPr lang="ru-RU" dirty="0">
                <a:solidFill>
                  <a:srgbClr val="000000"/>
                </a:solidFill>
              </a:rPr>
              <a:t>въз основа на </a:t>
            </a:r>
            <a:r>
              <a:rPr lang="ru-RU" dirty="0" smtClean="0">
                <a:solidFill>
                  <a:srgbClr val="000000"/>
                </a:solidFill>
              </a:rPr>
              <a:t>наличните публични </a:t>
            </a:r>
            <a:r>
              <a:rPr lang="ru-RU" dirty="0">
                <a:solidFill>
                  <a:srgbClr val="000000"/>
                </a:solidFill>
              </a:rPr>
              <a:t>данни и </a:t>
            </a:r>
            <a:r>
              <a:rPr lang="ru-RU" dirty="0" smtClean="0">
                <a:solidFill>
                  <a:srgbClr val="000000"/>
                </a:solidFill>
              </a:rPr>
              <a:t>проучвания на </a:t>
            </a:r>
            <a:r>
              <a:rPr lang="ru-RU" dirty="0">
                <a:solidFill>
                  <a:srgbClr val="000000"/>
                </a:solidFill>
              </a:rPr>
              <a:t>доброволци</a:t>
            </a:r>
            <a:r>
              <a:rPr lang="ru-RU" dirty="0" smtClean="0">
                <a:solidFill>
                  <a:srgbClr val="000000"/>
                </a:solidFill>
              </a:rPr>
              <a:t>. Картата </a:t>
            </a:r>
            <a:r>
              <a:rPr lang="ru-RU" dirty="0">
                <a:solidFill>
                  <a:srgbClr val="000000"/>
                </a:solidFill>
              </a:rPr>
              <a:t>е разработена от </a:t>
            </a:r>
            <a:r>
              <a:rPr lang="ru-RU" dirty="0" smtClean="0">
                <a:solidFill>
                  <a:srgbClr val="000000"/>
                </a:solidFill>
              </a:rPr>
              <a:t>Общинско предприятие </a:t>
            </a:r>
            <a:r>
              <a:rPr lang="ru-RU" dirty="0">
                <a:solidFill>
                  <a:srgbClr val="000000"/>
                </a:solidFill>
              </a:rPr>
              <a:t>Софияплан, но </a:t>
            </a:r>
            <a:r>
              <a:rPr lang="ru-RU" dirty="0" smtClean="0">
                <a:solidFill>
                  <a:srgbClr val="000000"/>
                </a:solidFill>
              </a:rPr>
              <a:t>идеята тръгва </a:t>
            </a:r>
            <a:r>
              <a:rPr lang="ru-RU" dirty="0">
                <a:solidFill>
                  <a:srgbClr val="000000"/>
                </a:solidFill>
              </a:rPr>
              <a:t>от "Инициативата за </a:t>
            </a:r>
            <a:r>
              <a:rPr lang="ru-RU" dirty="0" smtClean="0">
                <a:solidFill>
                  <a:srgbClr val="000000"/>
                </a:solidFill>
              </a:rPr>
              <a:t>развитие на </a:t>
            </a:r>
            <a:r>
              <a:rPr lang="ru-RU" dirty="0">
                <a:solidFill>
                  <a:srgbClr val="000000"/>
                </a:solidFill>
              </a:rPr>
              <a:t>градското земеделие" в София </a:t>
            </a:r>
            <a:r>
              <a:rPr lang="ru-RU" dirty="0" smtClean="0">
                <a:solidFill>
                  <a:srgbClr val="000000"/>
                </a:solidFill>
              </a:rPr>
              <a:t>- гражданска организация</a:t>
            </a:r>
            <a:r>
              <a:rPr lang="ru-RU" dirty="0">
                <a:solidFill>
                  <a:srgbClr val="000000"/>
                </a:solidFill>
              </a:rPr>
              <a:t>, която </a:t>
            </a:r>
            <a:r>
              <a:rPr lang="ru-RU" dirty="0" smtClean="0">
                <a:solidFill>
                  <a:srgbClr val="000000"/>
                </a:solidFill>
              </a:rPr>
              <a:t>участва активно </a:t>
            </a:r>
            <a:r>
              <a:rPr lang="ru-RU" dirty="0">
                <a:solidFill>
                  <a:srgbClr val="000000"/>
                </a:solidFill>
              </a:rPr>
              <a:t>в процеса на събиране </a:t>
            </a:r>
            <a:r>
              <a:rPr lang="ru-RU" dirty="0" smtClean="0">
                <a:solidFill>
                  <a:srgbClr val="000000"/>
                </a:solidFill>
              </a:rPr>
              <a:t>на данни </a:t>
            </a:r>
            <a:r>
              <a:rPr lang="ru-RU" dirty="0">
                <a:solidFill>
                  <a:srgbClr val="000000"/>
                </a:solidFill>
              </a:rPr>
              <a:t>и валидиране на терените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r>
              <a:rPr lang="en-US" dirty="0"/>
              <a:t> https://sofiaplan.bg/portfolio/agriculture</a:t>
            </a:r>
            <a:r>
              <a:rPr lang="en-US" dirty="0" smtClean="0"/>
              <a:t>/</a:t>
            </a:r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en-US" sz="2000" dirty="0" err="1"/>
              <a:t>CityZen</a:t>
            </a:r>
            <a:r>
              <a:rPr lang="en-US" sz="2000" dirty="0"/>
              <a:t> </a:t>
            </a:r>
            <a:r>
              <a:rPr lang="ru-RU" sz="2000" dirty="0"/>
              <a:t>и градското земеделие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946" t="23338" r="38077" b="16473"/>
          <a:stretch/>
        </p:blipFill>
        <p:spPr>
          <a:xfrm>
            <a:off x="2449900" y="1423358"/>
            <a:ext cx="5027795" cy="48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225" y="175298"/>
            <a:ext cx="9045677" cy="972020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Дъждовните градини на община Дупница</a:t>
            </a:r>
            <a:endParaRPr lang="en-US" sz="1800" kern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7224" y="1952394"/>
            <a:ext cx="5411826" cy="2654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ru-RU" dirty="0" smtClean="0">
                <a:solidFill>
                  <a:srgbClr val="000000"/>
                </a:solidFill>
              </a:rPr>
              <a:t>Дъждовните градини </a:t>
            </a:r>
            <a:r>
              <a:rPr lang="ru-RU" dirty="0">
                <a:solidFill>
                  <a:srgbClr val="000000"/>
                </a:solidFill>
              </a:rPr>
              <a:t>представляват плитки колектори, в които дъждовната вода се събира и филтрира от камъните в нея, а растения я използват, като по този начин се намалява вероятността от наводнения на пешеходни пространства и се облекчават шахтите за оттичане на повърхностните води, и същевременно се обогатява визуално средата с декоративни треви и цветя.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225" y="4718649"/>
            <a:ext cx="9045677" cy="17339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ru-RU" dirty="0" smtClean="0">
                <a:solidFill>
                  <a:srgbClr val="000000"/>
                </a:solidFill>
              </a:rPr>
              <a:t>В </a:t>
            </a:r>
            <a:r>
              <a:rPr lang="ru-RU" dirty="0">
                <a:solidFill>
                  <a:srgbClr val="000000"/>
                </a:solidFill>
              </a:rPr>
              <a:t>проекта са включени няколко паркови площи в града. Предвидено е почистване на съществуващата растителност, подобряване на зелените площи чрез затревяване и засаждане на нова висока дървесна и храстова растителност, както и допълване на съществуващото парково обзавеждане. Ще се подобряват и парковите настилки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ipa-bgmk.mrrb.bg/en/node/174</a:t>
            </a:r>
            <a:r>
              <a:rPr lang="bg-BG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7224" y="1224953"/>
            <a:ext cx="9045677" cy="6153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 smtClean="0">
                <a:solidFill>
                  <a:srgbClr val="000000"/>
                </a:solidFill>
              </a:rPr>
              <a:t>Проект, финансиран </a:t>
            </a:r>
            <a:r>
              <a:rPr lang="ru-RU" dirty="0">
                <a:solidFill>
                  <a:srgbClr val="000000"/>
                </a:solidFill>
              </a:rPr>
              <a:t>по програмата за ТГС с Република Северна </a:t>
            </a:r>
            <a:r>
              <a:rPr lang="ru-RU" dirty="0" smtClean="0">
                <a:solidFill>
                  <a:srgbClr val="000000"/>
                </a:solidFill>
              </a:rPr>
              <a:t>Македония, за </a:t>
            </a:r>
            <a:r>
              <a:rPr lang="ru-RU" b="1" dirty="0">
                <a:solidFill>
                  <a:srgbClr val="000000"/>
                </a:solidFill>
              </a:rPr>
              <a:t>подобряване на обществените зелени </a:t>
            </a:r>
            <a:r>
              <a:rPr lang="ru-RU" b="1" dirty="0" smtClean="0">
                <a:solidFill>
                  <a:srgbClr val="000000"/>
                </a:solidFill>
              </a:rPr>
              <a:t>площи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577" y="1952394"/>
            <a:ext cx="3461325" cy="26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225" y="5376440"/>
            <a:ext cx="9045677" cy="13176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ru-RU" b="1" dirty="0">
                <a:solidFill>
                  <a:srgbClr val="000000"/>
                </a:solidFill>
              </a:rPr>
              <a:t>Линеен парк </a:t>
            </a:r>
            <a:r>
              <a:rPr lang="ru-RU" dirty="0">
                <a:solidFill>
                  <a:srgbClr val="000000"/>
                </a:solidFill>
              </a:rPr>
              <a:t>(сектор 6 Букурещ) </a:t>
            </a:r>
            <a:r>
              <a:rPr lang="ru-RU" dirty="0" smtClean="0">
                <a:solidFill>
                  <a:srgbClr val="000000"/>
                </a:solidFill>
              </a:rPr>
              <a:t>– Фази </a:t>
            </a:r>
            <a:r>
              <a:rPr lang="ru-RU" dirty="0">
                <a:solidFill>
                  <a:srgbClr val="000000"/>
                </a:solidFill>
              </a:rPr>
              <a:t>1 и 2 са в експлоатация (1,6 </a:t>
            </a:r>
            <a:r>
              <a:rPr lang="ru-RU" dirty="0" smtClean="0">
                <a:solidFill>
                  <a:srgbClr val="000000"/>
                </a:solidFill>
              </a:rPr>
              <a:t>км). 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Проектът </a:t>
            </a:r>
            <a:r>
              <a:rPr lang="ru-RU" dirty="0">
                <a:solidFill>
                  <a:srgbClr val="000000"/>
                </a:solidFill>
              </a:rPr>
              <a:t>ще превърне четирикилометрова ивица от </a:t>
            </a:r>
            <a:r>
              <a:rPr lang="ru-RU" dirty="0" smtClean="0">
                <a:solidFill>
                  <a:srgbClr val="000000"/>
                </a:solidFill>
              </a:rPr>
              <a:t>град Букурещ </a:t>
            </a: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ru-RU" dirty="0" smtClean="0">
                <a:solidFill>
                  <a:srgbClr val="000000"/>
                </a:solidFill>
              </a:rPr>
              <a:t>пищна градска градина, която </a:t>
            </a:r>
            <a:r>
              <a:rPr lang="ru-RU" dirty="0">
                <a:solidFill>
                  <a:srgbClr val="000000"/>
                </a:solidFill>
              </a:rPr>
              <a:t>ще се </a:t>
            </a:r>
            <a:r>
              <a:rPr lang="ru-RU" dirty="0" smtClean="0">
                <a:solidFill>
                  <a:srgbClr val="000000"/>
                </a:solidFill>
              </a:rPr>
              <a:t>предвижда като един </a:t>
            </a:r>
            <a:r>
              <a:rPr lang="ru-RU" dirty="0">
                <a:solidFill>
                  <a:srgbClr val="000000"/>
                </a:solidFill>
              </a:rPr>
              <a:t>от най-дългите градски линейни паркове в Европа.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Линейните паркове </a:t>
            </a:r>
            <a:r>
              <a:rPr lang="ru-RU" sz="2000" dirty="0"/>
              <a:t>в </a:t>
            </a:r>
            <a:r>
              <a:rPr lang="ru-RU" sz="2000" dirty="0" smtClean="0"/>
              <a:t>Букурещ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4235" t="27695" r="12171" b="6787"/>
          <a:stretch/>
        </p:blipFill>
        <p:spPr>
          <a:xfrm>
            <a:off x="3066224" y="1362973"/>
            <a:ext cx="7906575" cy="39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5396" y="5309181"/>
            <a:ext cx="9506309" cy="14021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ru-RU" dirty="0" smtClean="0">
                <a:solidFill>
                  <a:srgbClr val="000000"/>
                </a:solidFill>
              </a:rPr>
              <a:t>Линейните </a:t>
            </a:r>
            <a:r>
              <a:rPr lang="ru-RU" dirty="0">
                <a:solidFill>
                  <a:srgbClr val="000000"/>
                </a:solidFill>
              </a:rPr>
              <a:t>паркове се простират през градските райони, като се оказват решение за липсата на пространство и нуждата от градска зеленина. В резултат на това те също така ефективно свързват различни квартали в гъсто населените градски райони и създават места, идеални за дейности като джогинг или ходене. Линейните паркове могат да бъдат категоризирани и като зелени пътища.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15396" y="270183"/>
            <a:ext cx="9506309" cy="989273"/>
          </a:xfrm>
          <a:solidFill>
            <a:srgbClr val="2C58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  <a:t>ОТ ИДЕИТЕ КЪМ РЕАЛИЗАЦИЯТА</a:t>
            </a:r>
            <a:br>
              <a:rPr lang="ru-RU" sz="2800" kern="1200" dirty="0" smtClean="0">
                <a:solidFill>
                  <a:srgbClr val="FFC000"/>
                </a:solidFill>
                <a:latin typeface="Mistral" panose="03090702030407020403" pitchFamily="66" charset="0"/>
              </a:rPr>
            </a:br>
            <a:r>
              <a:rPr lang="ru-RU" sz="2000" dirty="0" smtClean="0"/>
              <a:t>Линейните паркове </a:t>
            </a:r>
            <a:r>
              <a:rPr lang="ru-RU" sz="2000" dirty="0"/>
              <a:t>в </a:t>
            </a:r>
            <a:r>
              <a:rPr lang="ru-RU" sz="2000" dirty="0" smtClean="0"/>
              <a:t>Букурещ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340" name="Picture 4" descr="Parcul Liniei Linear Park (Sector 6 - Bucharest) junction Strada Moinesti - Under constr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05" y="137468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935" t="23272" r="14595" b="10433"/>
          <a:stretch/>
        </p:blipFill>
        <p:spPr>
          <a:xfrm>
            <a:off x="4907454" y="1373886"/>
            <a:ext cx="2632033" cy="1800000"/>
          </a:xfrm>
          <a:prstGeom prst="rect">
            <a:avLst/>
          </a:prstGeom>
        </p:spPr>
      </p:pic>
      <p:pic>
        <p:nvPicPr>
          <p:cNvPr id="14344" name="Picture 8" descr="Parcul Liniei Linear Park (Sector 6 Bucharest) - Phases 1 and 2 are operational (1,6 km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3371290"/>
            <a:ext cx="240601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Parcul Liniei Linear Park (Sector 6 - Bucharest) junction Strada Fruntas Anghel Miha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1373886"/>
            <a:ext cx="24222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arcul Liniei Linear Park (Sector 6 - Bucharest) junction Gara Cotrocen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8" b="14331"/>
          <a:stretch/>
        </p:blipFill>
        <p:spPr bwMode="auto">
          <a:xfrm>
            <a:off x="10119275" y="3374996"/>
            <a:ext cx="1802429" cy="17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Parcul Liniei Linear Park (Sector 6 - Bucharest) junction Bulevardul Doina Corne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/>
          <a:stretch/>
        </p:blipFill>
        <p:spPr bwMode="auto">
          <a:xfrm>
            <a:off x="7487728" y="3374996"/>
            <a:ext cx="255562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Parcul Liniei Linear Park (Sector 6 - Bucharest) junction Strada Moinesti - Under construc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79" y="1373886"/>
            <a:ext cx="237677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95221" y="1445522"/>
            <a:ext cx="8240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0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bg-BG" sz="1600" b="1" dirty="0"/>
              <a:t>преди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95221" y="4706406"/>
            <a:ext cx="8240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bg-BG" dirty="0"/>
              <a:t>сега</a:t>
            </a:r>
            <a:endParaRPr lang="en-US" dirty="0"/>
          </a:p>
        </p:txBody>
      </p:sp>
      <p:pic>
        <p:nvPicPr>
          <p:cNvPr id="14356" name="Picture 20" descr="Parcul Liniei Linear Park (Sector 6 Bucharest) - Phases 1 and 2 are operational (1,6 km)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/>
          <a:stretch/>
        </p:blipFill>
        <p:spPr bwMode="auto">
          <a:xfrm>
            <a:off x="4897337" y="3371290"/>
            <a:ext cx="250136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ing Sculptures Delight at the Montreal Botanical 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28" y="232913"/>
            <a:ext cx="9655103" cy="64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226035">
            <a:off x="2815747" y="603844"/>
            <a:ext cx="5719836" cy="1059525"/>
          </a:xfrm>
          <a:prstGeom prst="rect">
            <a:avLst/>
          </a:prstGeom>
          <a:noFill/>
        </p:spPr>
        <p:txBody>
          <a:bodyPr wrap="none" rtlCol="0">
            <a:prstTxWarp prst="textWave2">
              <a:avLst>
                <a:gd name="adj1" fmla="val 13719"/>
                <a:gd name="adj2" fmla="val 0"/>
              </a:avLst>
            </a:prstTxWarp>
            <a:spAutoFit/>
          </a:bodyPr>
          <a:lstStyle/>
          <a:p>
            <a:r>
              <a:rPr lang="bg-BG" sz="4400" b="1" dirty="0" smtClean="0">
                <a:solidFill>
                  <a:schemeClr val="bg1">
                    <a:lumMod val="95000"/>
                  </a:schemeClr>
                </a:solidFill>
                <a:latin typeface="Mistral" panose="03090702030407020403" pitchFamily="66" charset="0"/>
              </a:rPr>
              <a:t>БЛАГОДАРЯ ЗА ВНИМАНИЕТО</a:t>
            </a:r>
            <a:r>
              <a:rPr lang="bg-BG" sz="6000" b="1" dirty="0" smtClean="0">
                <a:solidFill>
                  <a:schemeClr val="bg1">
                    <a:lumMod val="95000"/>
                  </a:schemeClr>
                </a:solidFill>
                <a:latin typeface="Mistral" panose="03090702030407020403" pitchFamily="66" charset="0"/>
              </a:rPr>
              <a:t>!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2164" y="2238430"/>
            <a:ext cx="9263868" cy="15893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>
                <a:solidFill>
                  <a:schemeClr val="tx2"/>
                </a:solidFill>
              </a:rPr>
              <a:t>Твърди</a:t>
            </a:r>
            <a:r>
              <a:rPr lang="en-US" sz="2000" dirty="0">
                <a:solidFill>
                  <a:schemeClr val="tx2"/>
                </a:solidFill>
              </a:rPr>
              <a:t>/</a:t>
            </a:r>
            <a:r>
              <a:rPr lang="bg-BG" sz="2000" dirty="0">
                <a:solidFill>
                  <a:schemeClr val="tx2"/>
                </a:solidFill>
              </a:rPr>
              <a:t>инвестиционни</a:t>
            </a:r>
            <a:r>
              <a:rPr lang="ru-RU" sz="2000" dirty="0">
                <a:solidFill>
                  <a:schemeClr val="tx2"/>
                </a:solidFill>
              </a:rPr>
              <a:t> мерки: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bg-BG" altLang="en-US" b="0" dirty="0">
                <a:solidFill>
                  <a:schemeClr val="tx2"/>
                </a:solidFill>
              </a:rPr>
              <a:t>Инвестиции в </a:t>
            </a:r>
            <a:r>
              <a:rPr lang="ru-RU" altLang="en-US" b="0" dirty="0" smtClean="0">
                <a:solidFill>
                  <a:schemeClr val="tx2"/>
                </a:solidFill>
              </a:rPr>
              <a:t>развитие </a:t>
            </a:r>
            <a:r>
              <a:rPr lang="ru-RU" altLang="en-US" b="0" dirty="0">
                <a:solidFill>
                  <a:schemeClr val="tx2"/>
                </a:solidFill>
              </a:rPr>
              <a:t>на зелени площи, включително връзки между зелените </a:t>
            </a:r>
            <a:r>
              <a:rPr lang="ru-RU" altLang="en-US" b="0" dirty="0" smtClean="0">
                <a:solidFill>
                  <a:schemeClr val="tx2"/>
                </a:solidFill>
              </a:rPr>
              <a:t>пространства, градски </a:t>
            </a:r>
            <a:r>
              <a:rPr lang="ru-RU" altLang="en-US" b="0" dirty="0">
                <a:solidFill>
                  <a:schemeClr val="tx2"/>
                </a:solidFill>
              </a:rPr>
              <a:t>паркове, </a:t>
            </a:r>
            <a:r>
              <a:rPr lang="ru-RU" altLang="en-US" b="0" dirty="0" smtClean="0">
                <a:solidFill>
                  <a:schemeClr val="tx2"/>
                </a:solidFill>
              </a:rPr>
              <a:t>озеленяване в междублокови пространства, зелени/устойчиви </a:t>
            </a:r>
            <a:r>
              <a:rPr lang="ru-RU" altLang="en-US" b="0" dirty="0">
                <a:solidFill>
                  <a:schemeClr val="tx2"/>
                </a:solidFill>
              </a:rPr>
              <a:t>спортни съоръжения, гори, </a:t>
            </a:r>
            <a:r>
              <a:rPr lang="ru-RU" altLang="en-US" b="0" dirty="0" smtClean="0">
                <a:solidFill>
                  <a:schemeClr val="tx2"/>
                </a:solidFill>
              </a:rPr>
              <a:t>рехабилитация </a:t>
            </a:r>
            <a:r>
              <a:rPr lang="ru-RU" altLang="en-US" b="0" dirty="0">
                <a:solidFill>
                  <a:schemeClr val="tx2"/>
                </a:solidFill>
              </a:rPr>
              <a:t>на изоставени индустриални зони</a:t>
            </a:r>
            <a:r>
              <a:rPr lang="ru-RU" altLang="en-US" b="0" dirty="0" smtClean="0">
                <a:solidFill>
                  <a:schemeClr val="tx2"/>
                </a:solidFill>
              </a:rPr>
              <a:t>, зелени </a:t>
            </a:r>
            <a:r>
              <a:rPr lang="ru-RU" altLang="en-US" b="0" dirty="0">
                <a:solidFill>
                  <a:schemeClr val="tx2"/>
                </a:solidFill>
              </a:rPr>
              <a:t>площи по речните </a:t>
            </a:r>
            <a:r>
              <a:rPr lang="ru-RU" altLang="en-US" b="0" dirty="0" smtClean="0">
                <a:solidFill>
                  <a:schemeClr val="tx2"/>
                </a:solidFill>
              </a:rPr>
              <a:t>брегове, зелени фасади/покриви </a:t>
            </a:r>
            <a:r>
              <a:rPr lang="bg-BG" altLang="en-US" b="0" dirty="0" smtClean="0">
                <a:solidFill>
                  <a:schemeClr val="tx2"/>
                </a:solidFill>
              </a:rPr>
              <a:t>и </a:t>
            </a:r>
            <a:r>
              <a:rPr lang="bg-BG" altLang="en-US" b="0" dirty="0">
                <a:solidFill>
                  <a:schemeClr val="tx2"/>
                </a:solidFill>
              </a:rPr>
              <a:t>др.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2164" y="946660"/>
            <a:ext cx="9263868" cy="12003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bg-BG" sz="2000" b="1" dirty="0">
                <a:solidFill>
                  <a:schemeClr val="tx2"/>
                </a:solidFill>
              </a:rPr>
              <a:t>Меки мерки: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endParaRPr lang="bg-BG" sz="2000" b="1" dirty="0">
              <a:solidFill>
                <a:schemeClr val="tx2"/>
              </a:solidFill>
            </a:endParaRPr>
          </a:p>
          <a:p>
            <a:pPr algn="l"/>
            <a:r>
              <a:rPr lang="bg-BG" dirty="0">
                <a:solidFill>
                  <a:schemeClr val="tx2"/>
                </a:solidFill>
              </a:rPr>
              <a:t>Споделяне на добри практики и прилагане на екологични и иновативни решения,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bg-BG" dirty="0">
                <a:solidFill>
                  <a:schemeClr val="tx2"/>
                </a:solidFill>
              </a:rPr>
              <a:t>събиране на данни и обмен на информация по отношение на биоразнообразието, повишаване на осведомеността за ползите от зелените площи в </a:t>
            </a:r>
            <a:r>
              <a:rPr lang="bg-BG" dirty="0" smtClean="0">
                <a:solidFill>
                  <a:schemeClr val="tx2"/>
                </a:solidFill>
              </a:rPr>
              <a:t>градовете и </a:t>
            </a:r>
            <a:r>
              <a:rPr lang="bg-BG" dirty="0">
                <a:solidFill>
                  <a:schemeClr val="tx2"/>
                </a:solidFill>
              </a:rPr>
              <a:t>др.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64" y="3919238"/>
            <a:ext cx="4481556" cy="2520876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450592" y="347219"/>
            <a:ext cx="9235440" cy="508000"/>
          </a:xfrm>
          <a:solidFill>
            <a:srgbClr val="2C5814"/>
          </a:solidFill>
        </p:spPr>
        <p:txBody>
          <a:bodyPr/>
          <a:lstStyle/>
          <a:p>
            <a:pPr algn="ctr"/>
            <a:r>
              <a:rPr lang="bg-BG" sz="2800" dirty="0" smtClean="0"/>
              <a:t>                           </a:t>
            </a:r>
            <a:r>
              <a:rPr lang="en-US" sz="2800" dirty="0" smtClean="0"/>
              <a:t>                 </a:t>
            </a:r>
            <a:r>
              <a:rPr lang="bg-BG" sz="2800" dirty="0" smtClean="0">
                <a:latin typeface="Mistral" panose="03090702030407020403" pitchFamily="66" charset="0"/>
              </a:rPr>
              <a:t>ТИПОВЕ ДЕЙНОСТИ</a:t>
            </a:r>
            <a:endParaRPr lang="en-US" sz="2800" dirty="0">
              <a:latin typeface="Mistral" panose="03090702030407020403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787" y="3919239"/>
            <a:ext cx="4082245" cy="2520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 r="11855"/>
          <a:stretch/>
        </p:blipFill>
        <p:spPr>
          <a:xfrm>
            <a:off x="7658538" y="2441448"/>
            <a:ext cx="4155050" cy="3947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2441448"/>
            <a:ext cx="4774207" cy="4012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0592" y="1007939"/>
            <a:ext cx="9362996" cy="9671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altLang="en-US" dirty="0">
                <a:solidFill>
                  <a:schemeClr val="tx2"/>
                </a:solidFill>
              </a:rPr>
              <a:t>Инвестиции в изграждането на зелени площи в широк мащаб – </a:t>
            </a:r>
            <a:r>
              <a:rPr lang="bg-BG" altLang="en-US" b="0" dirty="0">
                <a:solidFill>
                  <a:schemeClr val="tx2"/>
                </a:solidFill>
              </a:rPr>
              <a:t>от градски градини и зелени пространства до крайградски паркове, включително подобряване на връзките между тях.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450592" y="368505"/>
            <a:ext cx="9362996" cy="508000"/>
          </a:xfrm>
          <a:solidFill>
            <a:srgbClr val="2C5814"/>
          </a:solidFill>
        </p:spPr>
        <p:txBody>
          <a:bodyPr/>
          <a:lstStyle/>
          <a:p>
            <a:pPr algn="ctr"/>
            <a:r>
              <a:rPr lang="bg-BG" sz="2800" dirty="0" smtClean="0"/>
              <a:t>                           </a:t>
            </a:r>
            <a:r>
              <a:rPr lang="en-US" sz="2800" dirty="0" smtClean="0"/>
              <a:t>                 </a:t>
            </a:r>
            <a:r>
              <a:rPr lang="bg-BG" sz="2800" dirty="0" smtClean="0">
                <a:latin typeface="Mistral" panose="03090702030407020403" pitchFamily="66" charset="0"/>
              </a:rPr>
              <a:t>ВДЪХНОВЯВАЩИ ПРИМЕРИ</a:t>
            </a:r>
            <a:endParaRPr lang="en-US" sz="28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304" y="777973"/>
            <a:ext cx="9030137" cy="10983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altLang="en-US" sz="2000" b="0" dirty="0" smtClean="0">
                <a:solidFill>
                  <a:schemeClr val="tx2"/>
                </a:solidFill>
              </a:rPr>
              <a:t>Инвестиции </a:t>
            </a:r>
            <a:r>
              <a:rPr lang="bg-BG" altLang="en-US" sz="2000" b="0" dirty="0">
                <a:solidFill>
                  <a:schemeClr val="tx2"/>
                </a:solidFill>
              </a:rPr>
              <a:t>в </a:t>
            </a:r>
            <a:r>
              <a:rPr lang="bg-BG" altLang="en-US" sz="2000" dirty="0" smtClean="0">
                <a:solidFill>
                  <a:schemeClr val="tx2"/>
                </a:solidFill>
              </a:rPr>
              <a:t>градска пътна инфраструктура тип </a:t>
            </a:r>
            <a:r>
              <a:rPr lang="en-US" alt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WOONERF</a:t>
            </a:r>
            <a:r>
              <a:rPr lang="en-US" altLang="en-US" sz="2000" b="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bg-BG" altLang="en-US" sz="20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bg-BG" altLang="en-US" sz="2000" b="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вонерф</a:t>
            </a:r>
            <a:r>
              <a:rPr lang="bg-BG" altLang="en-US" sz="2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bg-BG" altLang="en-US" sz="2000" b="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унърф</a:t>
            </a:r>
            <a:r>
              <a:rPr lang="bg-BG" altLang="en-US" sz="2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b="0" dirty="0" smtClean="0">
                <a:solidFill>
                  <a:schemeClr val="tx2"/>
                </a:solidFill>
              </a:rPr>
              <a:t>,</a:t>
            </a:r>
            <a:r>
              <a:rPr lang="ru-RU" altLang="en-US" sz="2000" b="0" dirty="0" smtClean="0">
                <a:solidFill>
                  <a:schemeClr val="tx2"/>
                </a:solidFill>
              </a:rPr>
              <a:t> </a:t>
            </a:r>
            <a:r>
              <a:rPr lang="ru-RU" altLang="en-US" sz="2000" b="0" dirty="0">
                <a:solidFill>
                  <a:schemeClr val="tx2"/>
                </a:solidFill>
              </a:rPr>
              <a:t>която насърчава мултимодалния транспорт и съчетава пространството за пешеходци и превозни </a:t>
            </a:r>
            <a:r>
              <a:rPr lang="ru-RU" altLang="en-US" sz="2000" b="0" dirty="0" smtClean="0">
                <a:solidFill>
                  <a:schemeClr val="tx2"/>
                </a:solidFill>
              </a:rPr>
              <a:t>средства.</a:t>
            </a:r>
            <a:r>
              <a:rPr lang="en-US" altLang="en-US" sz="2000" b="0" dirty="0" smtClean="0">
                <a:solidFill>
                  <a:schemeClr val="tx2"/>
                </a:solidFill>
              </a:rPr>
              <a:t> </a:t>
            </a:r>
            <a:endParaRPr lang="bg-BG" altLang="en-US" sz="2000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186" y="5382883"/>
            <a:ext cx="8997696" cy="11630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WOONERF</a:t>
            </a:r>
            <a:r>
              <a:rPr lang="bg-BG" altLang="en-US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ru-RU" altLang="en-US" sz="2000" b="0" dirty="0" smtClean="0">
                <a:solidFill>
                  <a:schemeClr val="tx2"/>
                </a:solidFill>
              </a:rPr>
              <a:t>поддържа </a:t>
            </a:r>
            <a:r>
              <a:rPr lang="ru-RU" altLang="en-US" sz="2000" b="0" dirty="0">
                <a:solidFill>
                  <a:schemeClr val="tx2"/>
                </a:solidFill>
              </a:rPr>
              <a:t>утилитарни приложения като товарни рампи и паркинг, като същевременно прави пътното платно по-безопасно и по-достъпно за хора, които не шофират.</a:t>
            </a:r>
            <a:endParaRPr lang="bg-BG" altLang="en-US" sz="2000" b="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373318" y="88549"/>
            <a:ext cx="4687618" cy="533872"/>
            <a:chOff x="7373318" y="88549"/>
            <a:chExt cx="4687618" cy="533872"/>
          </a:xfrm>
        </p:grpSpPr>
        <p:sp>
          <p:nvSpPr>
            <p:cNvPr id="12" name="Title 3"/>
            <p:cNvSpPr txBox="1">
              <a:spLocks/>
            </p:cNvSpPr>
            <p:nvPr/>
          </p:nvSpPr>
          <p:spPr>
            <a:xfrm>
              <a:off x="7407822" y="114421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solidFill>
                    <a:schemeClr val="tx2"/>
                  </a:solidFill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solidFill>
                  <a:schemeClr val="tx2"/>
                </a:solidFill>
                <a:latin typeface="Mistral" panose="03090702030407020403" pitchFamily="66" charset="0"/>
              </a:endParaRPr>
            </a:p>
          </p:txBody>
        </p:sp>
        <p:sp>
          <p:nvSpPr>
            <p:cNvPr id="13" name="Title 3"/>
            <p:cNvSpPr txBox="1">
              <a:spLocks/>
            </p:cNvSpPr>
            <p:nvPr/>
          </p:nvSpPr>
          <p:spPr>
            <a:xfrm>
              <a:off x="7373318" y="88549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latin typeface="Mistral" panose="03090702030407020403" pitchFamily="66" charset="0"/>
              </a:endParaRPr>
            </a:p>
          </p:txBody>
        </p:sp>
      </p:grpSp>
      <p:pic>
        <p:nvPicPr>
          <p:cNvPr id="5122" name="Picture 2" descr="https://media.licdn.com/dms/image/v2/C5112AQEKsv7ZbaipFA/article-inline_image-shrink_1500_2232/article-inline_image-shrink_1500_2232/0/1520107313289?e=1755129600&amp;v=beta&amp;t=IvPlzKPmy1X3Ll1pX6GrMlnaArd4JOSSHxZVdFVAK1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5" y="2036446"/>
            <a:ext cx="5154791" cy="32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634" y="3036498"/>
            <a:ext cx="2486927" cy="168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hat Is a Woonerf? Creating Inclusive and Livable Streets, the Dutch W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3951"/>
          <a:stretch/>
        </p:blipFill>
        <p:spPr bwMode="auto">
          <a:xfrm>
            <a:off x="5717044" y="2031883"/>
            <a:ext cx="3756838" cy="327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lue Bike Icon Bicycle Vector Sign: vector de stock (libre de regalías)  1447591568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"/>
          <a:stretch/>
        </p:blipFill>
        <p:spPr bwMode="auto">
          <a:xfrm>
            <a:off x="10917439" y="1876331"/>
            <a:ext cx="1182122" cy="11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0080" y="926060"/>
            <a:ext cx="8997696" cy="8704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altLang="en-US" sz="2000" dirty="0" smtClean="0">
                <a:solidFill>
                  <a:schemeClr val="tx2"/>
                </a:solidFill>
              </a:rPr>
              <a:t>Инвестиции </a:t>
            </a:r>
            <a:r>
              <a:rPr lang="bg-BG" altLang="en-US" sz="2000" dirty="0">
                <a:solidFill>
                  <a:schemeClr val="tx2"/>
                </a:solidFill>
              </a:rPr>
              <a:t>в зелени покриви </a:t>
            </a:r>
            <a:r>
              <a:rPr lang="bg-BG" altLang="en-US" sz="2000" b="0" dirty="0">
                <a:solidFill>
                  <a:schemeClr val="tx2"/>
                </a:solidFill>
              </a:rPr>
              <a:t>(екстензивни и интензивни), </a:t>
            </a:r>
            <a:r>
              <a:rPr lang="bg-BG" altLang="en-US" sz="2000" dirty="0">
                <a:solidFill>
                  <a:schemeClr val="tx2"/>
                </a:solidFill>
              </a:rPr>
              <a:t>фасадно озеленяване, </a:t>
            </a:r>
            <a:r>
              <a:rPr lang="bg-BG" altLang="en-US" sz="2000" dirty="0" err="1">
                <a:solidFill>
                  <a:schemeClr val="tx2"/>
                </a:solidFill>
              </a:rPr>
              <a:t>атриумни</a:t>
            </a:r>
            <a:r>
              <a:rPr lang="bg-BG" altLang="en-US" sz="2000" dirty="0">
                <a:solidFill>
                  <a:schemeClr val="tx2"/>
                </a:solidFill>
              </a:rPr>
              <a:t> пространства, зелени паркинги и др.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40725" r="7916" b="8772"/>
          <a:stretch/>
        </p:blipFill>
        <p:spPr bwMode="auto">
          <a:xfrm>
            <a:off x="640081" y="2080006"/>
            <a:ext cx="4502987" cy="2025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23300" r="7221" b="17698"/>
          <a:stretch/>
        </p:blipFill>
        <p:spPr bwMode="auto">
          <a:xfrm>
            <a:off x="640080" y="4389120"/>
            <a:ext cx="4502989" cy="1981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373318" y="88549"/>
            <a:ext cx="4687618" cy="533872"/>
            <a:chOff x="7373318" y="88549"/>
            <a:chExt cx="4687618" cy="533872"/>
          </a:xfrm>
        </p:grpSpPr>
        <p:sp>
          <p:nvSpPr>
            <p:cNvPr id="6" name="Title 3"/>
            <p:cNvSpPr txBox="1">
              <a:spLocks/>
            </p:cNvSpPr>
            <p:nvPr/>
          </p:nvSpPr>
          <p:spPr>
            <a:xfrm>
              <a:off x="7407822" y="114421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solidFill>
                    <a:schemeClr val="tx2"/>
                  </a:solidFill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solidFill>
                  <a:schemeClr val="tx2"/>
                </a:solidFill>
                <a:latin typeface="Mistral" panose="03090702030407020403" pitchFamily="66" charset="0"/>
              </a:endParaRPr>
            </a:p>
          </p:txBody>
        </p:sp>
        <p:sp>
          <p:nvSpPr>
            <p:cNvPr id="9" name="Title 3"/>
            <p:cNvSpPr txBox="1">
              <a:spLocks/>
            </p:cNvSpPr>
            <p:nvPr/>
          </p:nvSpPr>
          <p:spPr>
            <a:xfrm>
              <a:off x="7373318" y="88549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latin typeface="Mistral" panose="03090702030407020403" pitchFamily="66" charset="0"/>
              </a:endParaRPr>
            </a:p>
          </p:txBody>
        </p:sp>
      </p:grpSp>
      <p:pic>
        <p:nvPicPr>
          <p:cNvPr id="10" name="Picture 9" descr="Vertical Farming&quot; Images – Browse 64,769 Stock Photos, Vectors, and Video |  Adobe Stock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4924"/>
          <a:stretch/>
        </p:blipFill>
        <p:spPr bwMode="auto">
          <a:xfrm>
            <a:off x="5331125" y="2080007"/>
            <a:ext cx="4306651" cy="4336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40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619" y="1155272"/>
            <a:ext cx="712882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sz="2000" b="0" dirty="0">
                <a:solidFill>
                  <a:schemeClr val="tx2"/>
                </a:solidFill>
              </a:rPr>
              <a:t>Изграждане </a:t>
            </a:r>
            <a:r>
              <a:rPr lang="bg-BG" sz="2000" b="0" dirty="0" smtClean="0">
                <a:solidFill>
                  <a:schemeClr val="tx2"/>
                </a:solidFill>
              </a:rPr>
              <a:t>на </a:t>
            </a:r>
            <a:r>
              <a:rPr lang="bg-BG" sz="2000" b="0" dirty="0">
                <a:solidFill>
                  <a:schemeClr val="tx2"/>
                </a:solidFill>
              </a:rPr>
              <a:t>парцели за </a:t>
            </a:r>
            <a:r>
              <a:rPr lang="bg-BG" sz="2000" dirty="0">
                <a:solidFill>
                  <a:schemeClr val="tx2"/>
                </a:solidFill>
              </a:rPr>
              <a:t>споделено градинарство и градско </a:t>
            </a:r>
            <a:r>
              <a:rPr lang="bg-BG" sz="2000" dirty="0" smtClean="0">
                <a:solidFill>
                  <a:schemeClr val="tx2"/>
                </a:solidFill>
              </a:rPr>
              <a:t>земеделие</a:t>
            </a:r>
            <a:r>
              <a:rPr lang="bg-BG" sz="2000" b="0" dirty="0" smtClean="0">
                <a:solidFill>
                  <a:schemeClr val="tx2"/>
                </a:solidFill>
              </a:rPr>
              <a:t>, в т. ч. </a:t>
            </a:r>
            <a:r>
              <a:rPr lang="ru-RU" sz="2000" b="0" dirty="0">
                <a:solidFill>
                  <a:schemeClr val="tx2"/>
                </a:solidFill>
              </a:rPr>
              <a:t>обществени градини, ферми на </a:t>
            </a:r>
            <a:r>
              <a:rPr lang="ru-RU" sz="2000" b="0" dirty="0" smtClean="0">
                <a:solidFill>
                  <a:schemeClr val="tx2"/>
                </a:solidFill>
              </a:rPr>
              <a:t>покрива, </a:t>
            </a:r>
            <a:r>
              <a:rPr lang="bg-BG" sz="2000" b="0" dirty="0" smtClean="0">
                <a:solidFill>
                  <a:schemeClr val="tx2"/>
                </a:solidFill>
              </a:rPr>
              <a:t>вертикални градини </a:t>
            </a:r>
            <a:r>
              <a:rPr lang="ru-RU" sz="2000" b="0" dirty="0" smtClean="0">
                <a:solidFill>
                  <a:schemeClr val="tx2"/>
                </a:solidFill>
              </a:rPr>
              <a:t>/ земеделие </a:t>
            </a:r>
            <a:endParaRPr lang="bg-BG" sz="2000" b="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" r="7439"/>
          <a:stretch/>
        </p:blipFill>
        <p:spPr>
          <a:xfrm>
            <a:off x="4174274" y="4322619"/>
            <a:ext cx="3387169" cy="2068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412" y="2311495"/>
            <a:ext cx="2767245" cy="186271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373318" y="88549"/>
            <a:ext cx="4687618" cy="533872"/>
            <a:chOff x="7373318" y="88549"/>
            <a:chExt cx="4687618" cy="533872"/>
          </a:xfrm>
        </p:grpSpPr>
        <p:sp>
          <p:nvSpPr>
            <p:cNvPr id="11" name="Title 3"/>
            <p:cNvSpPr txBox="1">
              <a:spLocks/>
            </p:cNvSpPr>
            <p:nvPr/>
          </p:nvSpPr>
          <p:spPr>
            <a:xfrm>
              <a:off x="7407822" y="114421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solidFill>
                    <a:schemeClr val="tx2"/>
                  </a:solidFill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solidFill>
                  <a:schemeClr val="tx2"/>
                </a:solidFill>
                <a:latin typeface="Mistral" panose="03090702030407020403" pitchFamily="66" charset="0"/>
              </a:endParaRPr>
            </a:p>
          </p:txBody>
        </p:sp>
        <p:sp>
          <p:nvSpPr>
            <p:cNvPr id="12" name="Title 3"/>
            <p:cNvSpPr txBox="1">
              <a:spLocks/>
            </p:cNvSpPr>
            <p:nvPr/>
          </p:nvSpPr>
          <p:spPr>
            <a:xfrm>
              <a:off x="7373318" y="88549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latin typeface="Mistral" panose="03090702030407020403" pitchFamily="66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66253" y="2239144"/>
            <a:ext cx="3951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CityZen </a:t>
            </a:r>
            <a:r>
              <a:rPr lang="ru-RU" sz="1600" dirty="0"/>
              <a:t>е проект на програма INTERREG Европа, който насърчава </a:t>
            </a:r>
            <a:r>
              <a:rPr lang="ru-RU" sz="1600" dirty="0" smtClean="0"/>
              <a:t>политиките за </a:t>
            </a:r>
            <a:r>
              <a:rPr lang="ru-RU" sz="1600" dirty="0"/>
              <a:t>градско земеделие и тяхната ключова роля за по-добра ресурсна ефективност в градовете, </a:t>
            </a:r>
            <a:r>
              <a:rPr lang="ru-RU" sz="1600" dirty="0" smtClean="0"/>
              <a:t>с водещ български партньор - Фондация </a:t>
            </a:r>
            <a:r>
              <a:rPr lang="ru-RU" sz="1600" dirty="0"/>
              <a:t>„Приложни изследвания и комуникации“</a:t>
            </a:r>
            <a:endParaRPr lang="ru-RU" sz="1600" dirty="0" smtClean="0"/>
          </a:p>
          <a:p>
            <a:endParaRPr lang="ru-RU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66253" y="4415245"/>
            <a:ext cx="4160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https://www.interregeurope.eu/cityzen</a:t>
            </a:r>
            <a:r>
              <a:rPr lang="ru-RU" dirty="0" smtClean="0"/>
              <a:t>/ 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808" t="26076" r="19707" b="6830"/>
          <a:stretch/>
        </p:blipFill>
        <p:spPr>
          <a:xfrm>
            <a:off x="442412" y="4322619"/>
            <a:ext cx="3555788" cy="2103750"/>
          </a:xfrm>
          <a:prstGeom prst="rect">
            <a:avLst/>
          </a:prstGeom>
        </p:spPr>
      </p:pic>
      <p:pic>
        <p:nvPicPr>
          <p:cNvPr id="8196" name="Picture 4" descr="градско земеделие – Хранкооп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2"/>
          <a:stretch/>
        </p:blipFill>
        <p:spPr bwMode="auto">
          <a:xfrm>
            <a:off x="3317565" y="2311495"/>
            <a:ext cx="4243878" cy="18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955" y="784868"/>
            <a:ext cx="11180258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b="1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Изграждане на естествени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валежния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ефективни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екологични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справяне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US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наводнения</a:t>
            </a:r>
            <a:r>
              <a:rPr lang="bg-BG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чрез: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bg-BG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567786" y="4044700"/>
            <a:ext cx="8423982" cy="2304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Пропускливи </a:t>
            </a:r>
            <a:r>
              <a:rPr kumimoji="0" lang="bg-BG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настилки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Филтърни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дренажи</a:t>
            </a:r>
            <a:r>
              <a:rPr lang="bg-BG" kern="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bg-BG" kern="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kern="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8" t="32137" r="20506" b="48307"/>
          <a:stretch/>
        </p:blipFill>
        <p:spPr bwMode="auto">
          <a:xfrm>
            <a:off x="6921964" y="4875223"/>
            <a:ext cx="1644066" cy="1137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08" t="22353" r="37139" b="64589"/>
          <a:stretch/>
        </p:blipFill>
        <p:spPr bwMode="auto">
          <a:xfrm>
            <a:off x="689854" y="4641011"/>
            <a:ext cx="2639942" cy="1537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0" t="53323" r="18278" b="26429"/>
          <a:stretch/>
        </p:blipFill>
        <p:spPr bwMode="auto">
          <a:xfrm>
            <a:off x="3918420" y="4875222"/>
            <a:ext cx="2197707" cy="124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5179" y="1945425"/>
            <a:ext cx="3806588" cy="186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chemeClr val="tx2"/>
                </a:solidFill>
              </a:rPr>
              <a:t>Дъждовни градини </a:t>
            </a:r>
            <a:r>
              <a:rPr lang="en-US" sz="1400" u="sng" dirty="0">
                <a:solidFill>
                  <a:srgbClr val="0070C0"/>
                </a:solidFill>
              </a:rPr>
              <a:t>https://</a:t>
            </a:r>
            <a:r>
              <a:rPr lang="en-US" sz="1400" u="sng" dirty="0" smtClean="0">
                <a:solidFill>
                  <a:srgbClr val="0070C0"/>
                </a:solidFill>
              </a:rPr>
              <a:t>botanika.bg/article/napravi-si-sam-dujdovna-gradina-353</a:t>
            </a:r>
            <a:endParaRPr lang="bg-BG" sz="1400" u="sng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 dirty="0" err="1" smtClean="0">
                <a:solidFill>
                  <a:schemeClr val="tx2"/>
                </a:solidFill>
              </a:rPr>
              <a:t>Инфилтрационни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басейни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bg-BG" sz="2000" b="1" dirty="0" smtClean="0">
              <a:solidFill>
                <a:schemeClr val="tx2"/>
              </a:solidFill>
            </a:endParaRPr>
          </a:p>
          <a:p>
            <a:r>
              <a:rPr lang="en-US" sz="1400" u="sng" dirty="0">
                <a:solidFill>
                  <a:srgbClr val="0070C0"/>
                </a:solidFill>
              </a:rPr>
              <a:t>https://bwa-bg.com/wp-content/uploads/2019/03/1.-UASG-Ustojchivi-dazhdovni-kanalizatsionni-sistemi.pdf</a:t>
            </a:r>
            <a:endParaRPr lang="en-US" sz="1400" dirty="0">
              <a:solidFill>
                <a:srgbClr val="0070C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73318" y="88549"/>
            <a:ext cx="4687618" cy="533872"/>
            <a:chOff x="7373318" y="88549"/>
            <a:chExt cx="4687618" cy="533872"/>
          </a:xfrm>
        </p:grpSpPr>
        <p:sp>
          <p:nvSpPr>
            <p:cNvPr id="15" name="Title 3"/>
            <p:cNvSpPr txBox="1">
              <a:spLocks/>
            </p:cNvSpPr>
            <p:nvPr/>
          </p:nvSpPr>
          <p:spPr>
            <a:xfrm>
              <a:off x="7407822" y="114421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solidFill>
                    <a:schemeClr val="tx2"/>
                  </a:solidFill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solidFill>
                  <a:schemeClr val="tx2"/>
                </a:solidFill>
                <a:latin typeface="Mistral" panose="03090702030407020403" pitchFamily="66" charset="0"/>
              </a:endParaRPr>
            </a:p>
          </p:txBody>
        </p:sp>
        <p:sp>
          <p:nvSpPr>
            <p:cNvPr id="16" name="Title 3"/>
            <p:cNvSpPr txBox="1">
              <a:spLocks/>
            </p:cNvSpPr>
            <p:nvPr/>
          </p:nvSpPr>
          <p:spPr>
            <a:xfrm>
              <a:off x="7373318" y="88549"/>
              <a:ext cx="4653114" cy="5080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bg-BG" sz="2800" kern="0" dirty="0" smtClean="0">
                  <a:latin typeface="Mistral" panose="03090702030407020403" pitchFamily="66" charset="0"/>
                </a:rPr>
                <a:t>ВДЪХНОВЯВАЩИ ПРИМЕРИ</a:t>
              </a:r>
              <a:endParaRPr lang="en-US" sz="2800" kern="0" dirty="0">
                <a:latin typeface="Mistral" panose="03090702030407020403" pitchFamily="66" charset="0"/>
              </a:endParaRPr>
            </a:p>
          </p:txBody>
        </p:sp>
      </p:grpSp>
      <p:pic>
        <p:nvPicPr>
          <p:cNvPr id="4098" name="Picture 2" descr="https://botanika.bg/img/files/Rain_Garden_2_Dreamsti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009" y="2611904"/>
            <a:ext cx="2732038" cy="209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01364" y="1945425"/>
            <a:ext cx="4281188" cy="1873377"/>
            <a:chOff x="8765333" y="2656936"/>
            <a:chExt cx="3320573" cy="157863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7141" t="17186" r="17083" b="27221"/>
            <a:stretch/>
          </p:blipFill>
          <p:spPr>
            <a:xfrm>
              <a:off x="8765333" y="2656936"/>
              <a:ext cx="3320573" cy="157863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782585" y="2933933"/>
              <a:ext cx="671979" cy="190821"/>
            </a:xfrm>
            <a:prstGeom prst="rect">
              <a:avLst/>
            </a:prstGeom>
            <a:solidFill>
              <a:srgbClr val="607F8E"/>
            </a:solidFill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bg-BG" sz="8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изпаряване</a:t>
              </a:r>
              <a:endParaRPr lang="en-US" sz="8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46594" y="3738724"/>
              <a:ext cx="992579" cy="18466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bg-BG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п</a:t>
              </a:r>
              <a:r>
                <a:rPr lang="bg-BG" sz="75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овърхностен поток</a:t>
              </a:r>
              <a:endParaRPr lang="en-US" sz="75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148404" y="4014849"/>
              <a:ext cx="756938" cy="1908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bg-BG" sz="8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инфилтрация</a:t>
              </a:r>
              <a:endParaRPr lang="en-US" sz="8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50307" y="2915576"/>
              <a:ext cx="671979" cy="190821"/>
            </a:xfrm>
            <a:prstGeom prst="rect">
              <a:avLst/>
            </a:prstGeom>
            <a:solidFill>
              <a:srgbClr val="607F8E"/>
            </a:solidFill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bg-BG" sz="8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изпаряване</a:t>
              </a:r>
              <a:endParaRPr lang="en-US" sz="8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32058" y="4007071"/>
              <a:ext cx="756938" cy="1908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bg-BG" sz="8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инфилтрация</a:t>
              </a:r>
              <a:endParaRPr lang="en-US" sz="8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2467" y="4285712"/>
            <a:ext cx="261161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Настилки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порьозен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kern="0" dirty="0" smtClean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kern="0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асфалт</a:t>
            </a:r>
            <a:endParaRPr lang="en-US" kern="0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0996" y="4230311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Пропускливи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паважи</a:t>
            </a:r>
            <a:endParaRPr lang="en-US" sz="1200" kern="0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996951"/>
            <a:ext cx="9153144" cy="210286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2000" b="0">
                <a:solidFill>
                  <a:srgbClr val="2C581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bg-BG" altLang="en-US" dirty="0">
                <a:solidFill>
                  <a:schemeClr val="tx2"/>
                </a:solidFill>
              </a:rPr>
              <a:t>Всички дейности </a:t>
            </a:r>
            <a:r>
              <a:rPr lang="bg-BG" altLang="en-US" dirty="0" smtClean="0">
                <a:solidFill>
                  <a:schemeClr val="tx2"/>
                </a:solidFill>
              </a:rPr>
              <a:t>следва </a:t>
            </a:r>
            <a:r>
              <a:rPr lang="bg-BG" altLang="en-US" dirty="0">
                <a:solidFill>
                  <a:schemeClr val="tx2"/>
                </a:solidFill>
              </a:rPr>
              <a:t>да са </a:t>
            </a:r>
            <a:r>
              <a:rPr lang="bg-BG" altLang="en-US" b="1" dirty="0">
                <a:solidFill>
                  <a:schemeClr val="tx2"/>
                </a:solidFill>
              </a:rPr>
              <a:t>в съответствие с инициативата на ЕС за дивите </a:t>
            </a:r>
            <a:r>
              <a:rPr lang="bg-BG" b="1" dirty="0">
                <a:solidFill>
                  <a:schemeClr val="tx2"/>
                </a:solidFill>
              </a:rPr>
              <a:t>насекоми </a:t>
            </a:r>
            <a:r>
              <a:rPr lang="bg-BG" altLang="en-US" b="1" dirty="0" err="1">
                <a:solidFill>
                  <a:schemeClr val="tx2"/>
                </a:solidFill>
              </a:rPr>
              <a:t>опрашители</a:t>
            </a:r>
            <a:r>
              <a:rPr lang="bg-BG" altLang="en-US" b="1" dirty="0">
                <a:solidFill>
                  <a:schemeClr val="tx2"/>
                </a:solidFill>
              </a:rPr>
              <a:t>.</a:t>
            </a:r>
            <a:r>
              <a:rPr lang="bg-BG" alt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Пчелите и другите насекоми опрашители имат ключов принос за поддържането на екосистемите и биоразнообразието. </a:t>
            </a:r>
            <a:r>
              <a:rPr lang="bg-BG" altLang="en-US" dirty="0" smtClean="0">
                <a:solidFill>
                  <a:schemeClr val="tx2"/>
                </a:solidFill>
              </a:rPr>
              <a:t>Целта е да се спре </a:t>
            </a:r>
            <a:r>
              <a:rPr lang="en-US" dirty="0" err="1" smtClean="0">
                <a:solidFill>
                  <a:schemeClr val="tx2"/>
                </a:solidFill>
              </a:rPr>
              <a:t>намаляването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на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пчели</a:t>
            </a:r>
            <a:r>
              <a:rPr lang="bg-BG" dirty="0">
                <a:solidFill>
                  <a:schemeClr val="tx2"/>
                </a:solidFill>
              </a:rPr>
              <a:t>те</a:t>
            </a:r>
            <a:r>
              <a:rPr lang="en-US" dirty="0">
                <a:solidFill>
                  <a:schemeClr val="tx2"/>
                </a:solidFill>
              </a:rPr>
              <a:t> и </a:t>
            </a:r>
            <a:r>
              <a:rPr lang="en-US" dirty="0" err="1">
                <a:solidFill>
                  <a:schemeClr val="tx2"/>
                </a:solidFill>
              </a:rPr>
              <a:t>пеперуди</a:t>
            </a:r>
            <a:r>
              <a:rPr lang="bg-BG" dirty="0">
                <a:solidFill>
                  <a:schemeClr val="tx2"/>
                </a:solidFill>
              </a:rPr>
              <a:t>те</a:t>
            </a:r>
            <a:r>
              <a:rPr lang="en-US" dirty="0">
                <a:solidFill>
                  <a:schemeClr val="tx2"/>
                </a:solidFill>
              </a:rPr>
              <a:t> в  </a:t>
            </a:r>
            <a:r>
              <a:rPr lang="en-US" dirty="0" err="1">
                <a:solidFill>
                  <a:schemeClr val="tx2"/>
                </a:solidFill>
              </a:rPr>
              <a:t>Европа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чрез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опазване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устойчиво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използване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на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земята</a:t>
            </a:r>
            <a:r>
              <a:rPr lang="en-US" dirty="0">
                <a:solidFill>
                  <a:schemeClr val="tx2"/>
                </a:solidFill>
              </a:rPr>
              <a:t> и </a:t>
            </a:r>
            <a:r>
              <a:rPr lang="en-US" dirty="0" err="1">
                <a:solidFill>
                  <a:schemeClr val="tx2"/>
                </a:solidFill>
              </a:rPr>
              <a:t>повишаване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на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осведомеността</a:t>
            </a:r>
            <a:r>
              <a:rPr lang="en-US" dirty="0">
                <a:solidFill>
                  <a:schemeClr val="tx2"/>
                </a:solidFill>
              </a:rPr>
              <a:t>.</a:t>
            </a:r>
            <a:r>
              <a:rPr lang="bg-BG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/>
        </p:blipFill>
        <p:spPr>
          <a:xfrm>
            <a:off x="7344734" y="3309741"/>
            <a:ext cx="4259002" cy="278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35" y="3309741"/>
            <a:ext cx="4220073" cy="2788876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450592" y="347219"/>
            <a:ext cx="9153144" cy="508000"/>
          </a:xfrm>
          <a:solidFill>
            <a:srgbClr val="2C5814"/>
          </a:solidFill>
        </p:spPr>
        <p:txBody>
          <a:bodyPr/>
          <a:lstStyle/>
          <a:p>
            <a:pPr algn="ctr"/>
            <a:r>
              <a:rPr lang="bg-BG" sz="2800" dirty="0" smtClean="0"/>
              <a:t>                           </a:t>
            </a:r>
            <a:r>
              <a:rPr lang="en-US" sz="2800" dirty="0" smtClean="0"/>
              <a:t>                 </a:t>
            </a:r>
            <a:r>
              <a:rPr lang="bg-BG" sz="2800" dirty="0" smtClean="0">
                <a:latin typeface="Mistral" panose="03090702030407020403" pitchFamily="66" charset="0"/>
              </a:rPr>
              <a:t>ВНИМАНИЕ !</a:t>
            </a:r>
            <a:endParaRPr lang="en-US" sz="28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">
      <a:dk1>
        <a:srgbClr val="4D4D4D"/>
      </a:dk1>
      <a:lt1>
        <a:srgbClr val="FFFFFF"/>
      </a:lt1>
      <a:dk2>
        <a:srgbClr val="000000"/>
      </a:dk2>
      <a:lt2>
        <a:srgbClr val="858800"/>
      </a:lt2>
      <a:accent1>
        <a:srgbClr val="015219"/>
      </a:accent1>
      <a:accent2>
        <a:srgbClr val="A9C42B"/>
      </a:accent2>
      <a:accent3>
        <a:srgbClr val="FFFFFF"/>
      </a:accent3>
      <a:accent4>
        <a:srgbClr val="404040"/>
      </a:accent4>
      <a:accent5>
        <a:srgbClr val="AAB3AB"/>
      </a:accent5>
      <a:accent6>
        <a:srgbClr val="99B126"/>
      </a:accent6>
      <a:hlink>
        <a:srgbClr val="A1B5DD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A5A5A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33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8CA82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000000"/>
        </a:dk2>
        <a:lt2>
          <a:srgbClr val="197B00"/>
        </a:lt2>
        <a:accent1>
          <a:srgbClr val="407400"/>
        </a:accent1>
        <a:accent2>
          <a:srgbClr val="A1E451"/>
        </a:accent2>
        <a:accent3>
          <a:srgbClr val="FFFFFF"/>
        </a:accent3>
        <a:accent4>
          <a:srgbClr val="404040"/>
        </a:accent4>
        <a:accent5>
          <a:srgbClr val="AFBCAA"/>
        </a:accent5>
        <a:accent6>
          <a:srgbClr val="91CF49"/>
        </a:accent6>
        <a:hlink>
          <a:srgbClr val="339A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4D4D4D"/>
        </a:dk1>
        <a:lt1>
          <a:srgbClr val="FFFFFF"/>
        </a:lt1>
        <a:dk2>
          <a:srgbClr val="000000"/>
        </a:dk2>
        <a:lt2>
          <a:srgbClr val="2B7425"/>
        </a:lt2>
        <a:accent1>
          <a:srgbClr val="94D723"/>
        </a:accent1>
        <a:accent2>
          <a:srgbClr val="4D8011"/>
        </a:accent2>
        <a:accent3>
          <a:srgbClr val="FFFFFF"/>
        </a:accent3>
        <a:accent4>
          <a:srgbClr val="404040"/>
        </a:accent4>
        <a:accent5>
          <a:srgbClr val="C8E8AC"/>
        </a:accent5>
        <a:accent6>
          <a:srgbClr val="45730E"/>
        </a:accent6>
        <a:hlink>
          <a:srgbClr val="A3C5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18123</TotalTime>
  <Words>1847</Words>
  <Application>Microsoft Office PowerPoint</Application>
  <PresentationFormat>Widescreen</PresentationFormat>
  <Paragraphs>113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Mistral</vt:lpstr>
      <vt:lpstr>Tahoma</vt:lpstr>
      <vt:lpstr>template</vt:lpstr>
      <vt:lpstr>PowerPoint Presentation</vt:lpstr>
      <vt:lpstr>СПЕЦИФИЧНА ЦЕЛ: 2.7  Подобряване на защитата и опазването на природата, биоразнообразието и зелената инфраструктура, включително в градските райони, и намаляване на всички форми на замърсяване</vt:lpstr>
      <vt:lpstr>                                            ТИПОВЕ ДЕЙНОСТИ</vt:lpstr>
      <vt:lpstr>                                            ВДЪХНОВЯВАЩИ ПРИМЕРИ</vt:lpstr>
      <vt:lpstr>PowerPoint Presentation</vt:lpstr>
      <vt:lpstr>PowerPoint Presentation</vt:lpstr>
      <vt:lpstr>PowerPoint Presentation</vt:lpstr>
      <vt:lpstr>PowerPoint Presentation</vt:lpstr>
      <vt:lpstr>                                            ВНИМАНИЕ !</vt:lpstr>
      <vt:lpstr>                                            ВНИМАНИЕ !</vt:lpstr>
      <vt:lpstr>                                            ВНИМАНИЕ !</vt:lpstr>
      <vt:lpstr>PowerPoint Presentation</vt:lpstr>
      <vt:lpstr>ОТ ИДЕИТЕ КЪМ РЕАЛИЗАЦИЯТА Линейните градини в Гданск.  Зелени коридори – метаморфоза на градското пространство</vt:lpstr>
      <vt:lpstr>ОТ ИДЕИТЕ КЪМ РЕАЛИЗАЦИЯТА Линейните градини в Гданск.  Зелени коридори – метаморфоза на градското пространство</vt:lpstr>
      <vt:lpstr>ОТ ИДЕИТЕ КЪМ РЕАЛИЗАЦИЯТА Сопот (Полша) се прицелва в нов WOONERF</vt:lpstr>
      <vt:lpstr>ОТ ИДЕИТЕ КЪМ РЕАЛИЗАЦИЯТА Зеленият ринг на София</vt:lpstr>
      <vt:lpstr>ОТ ИДЕИТЕ КЪМ РЕАЛИЗАЦИЯТА Зеленият ринг на София</vt:lpstr>
      <vt:lpstr>ОТ ИДЕИТЕ КЪМ РЕАЛИЗАЦИЯТА Зеленият ринг на София</vt:lpstr>
      <vt:lpstr>ОТ ИДЕИТЕ КЪМ РЕАЛИЗАЦИЯТА CityZen и градското земеделие</vt:lpstr>
      <vt:lpstr>ОТ ИДЕИТЕ КЪМ РЕАЛИЗАЦИЯТА CityZen и градското земеделие</vt:lpstr>
      <vt:lpstr>ОТ ИДЕИТЕ КЪМ РЕАЛИЗАЦИЯТА CityZen и градското земеделие</vt:lpstr>
      <vt:lpstr>ОТ ИДЕИТЕ КЪМ РЕАЛИЗАЦИЯТА Дъждовните градини на община Дупница</vt:lpstr>
      <vt:lpstr>ОТ ИДЕИТЕ КЪМ РЕАЛИЗАЦИЯТА Линейните паркове в Букурещ</vt:lpstr>
      <vt:lpstr>ОТ ИДЕИТЕ КЪМ РЕАЛИЗАЦИЯТА Линейните паркове в Букурещ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DIMANA BORISLAVOVA SADONKOVA</dc:creator>
  <cp:lastModifiedBy>OEM</cp:lastModifiedBy>
  <cp:revision>108</cp:revision>
  <dcterms:created xsi:type="dcterms:W3CDTF">2025-06-09T08:40:41Z</dcterms:created>
  <dcterms:modified xsi:type="dcterms:W3CDTF">2025-06-24T07:00:57Z</dcterms:modified>
</cp:coreProperties>
</file>